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6919F9"/>
    <a:srgbClr val="CC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66930B8B-D27A-4696-8AED-9B4955DC8978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B037000-995A-48FA-9855-C0E3DDE360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0B8B-D27A-4696-8AED-9B4955DC8978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37000-995A-48FA-9855-C0E3DDE360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0B8B-D27A-4696-8AED-9B4955DC8978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37000-995A-48FA-9855-C0E3DDE360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66930B8B-D27A-4696-8AED-9B4955DC8978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37000-995A-48FA-9855-C0E3DDE360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66930B8B-D27A-4696-8AED-9B4955DC8978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B037000-995A-48FA-9855-C0E3DDE3607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66930B8B-D27A-4696-8AED-9B4955DC8978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B037000-995A-48FA-9855-C0E3DDE360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66930B8B-D27A-4696-8AED-9B4955DC8978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B037000-995A-48FA-9855-C0E3DDE360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0B8B-D27A-4696-8AED-9B4955DC8978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37000-995A-48FA-9855-C0E3DDE360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66930B8B-D27A-4696-8AED-9B4955DC8978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B037000-995A-48FA-9855-C0E3DDE360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66930B8B-D27A-4696-8AED-9B4955DC8978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B037000-995A-48FA-9855-C0E3DDE360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66930B8B-D27A-4696-8AED-9B4955DC8978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B037000-995A-48FA-9855-C0E3DDE360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66930B8B-D27A-4696-8AED-9B4955DC8978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B037000-995A-48FA-9855-C0E3DDE360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ТРЕНАЖЕР. В11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/>
              <a:t>Наибольшее и наименьшее значение функции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3286124"/>
            <a:ext cx="8062912" cy="1752600"/>
          </a:xfrm>
        </p:spPr>
        <p:txBody>
          <a:bodyPr>
            <a:normAutofit fontScale="92500" lnSpcReduction="10000"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Исследование  в  простейших  случаях  функции  на  монотонность, нахождение наибольшие и наименьшие значения функций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AutoShape 35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72396" y="6143644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5286388"/>
            <a:ext cx="707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Хафизова М.С. –учитель математики </a:t>
            </a:r>
            <a:r>
              <a:rPr lang="ru-RU" dirty="0" err="1" smtClean="0"/>
              <a:t>Бакрчинской</a:t>
            </a:r>
            <a:r>
              <a:rPr lang="ru-RU" dirty="0" smtClean="0"/>
              <a:t> СОШ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58"/>
          <p:cNvGrpSpPr>
            <a:grpSpLocks/>
          </p:cNvGrpSpPr>
          <p:nvPr/>
        </p:nvGrpSpPr>
        <p:grpSpPr bwMode="auto">
          <a:xfrm>
            <a:off x="3829050" y="736600"/>
            <a:ext cx="4991100" cy="5078413"/>
            <a:chOff x="2412" y="464"/>
            <a:chExt cx="3144" cy="3199"/>
          </a:xfrm>
        </p:grpSpPr>
        <p:sp>
          <p:nvSpPr>
            <p:cNvPr id="10269" name="Freeform 359"/>
            <p:cNvSpPr>
              <a:spLocks/>
            </p:cNvSpPr>
            <p:nvPr/>
          </p:nvSpPr>
          <p:spPr bwMode="auto">
            <a:xfrm>
              <a:off x="2424" y="472"/>
              <a:ext cx="2" cy="3172"/>
            </a:xfrm>
            <a:custGeom>
              <a:avLst/>
              <a:gdLst>
                <a:gd name="T0" fmla="*/ 0 w 2"/>
                <a:gd name="T1" fmla="*/ 0 h 3172"/>
                <a:gd name="T2" fmla="*/ 2 w 2"/>
                <a:gd name="T3" fmla="*/ 3172 h 3172"/>
                <a:gd name="T4" fmla="*/ 0 60000 65536"/>
                <a:gd name="T5" fmla="*/ 0 60000 65536"/>
                <a:gd name="T6" fmla="*/ 0 w 2"/>
                <a:gd name="T7" fmla="*/ 0 h 3172"/>
                <a:gd name="T8" fmla="*/ 2 w 2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172">
                  <a:moveTo>
                    <a:pt x="0" y="0"/>
                  </a:moveTo>
                  <a:lnTo>
                    <a:pt x="2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0" name="Freeform 360"/>
            <p:cNvSpPr>
              <a:spLocks/>
            </p:cNvSpPr>
            <p:nvPr/>
          </p:nvSpPr>
          <p:spPr bwMode="auto">
            <a:xfrm>
              <a:off x="2472" y="1706"/>
              <a:ext cx="3060" cy="2"/>
            </a:xfrm>
            <a:custGeom>
              <a:avLst/>
              <a:gdLst>
                <a:gd name="T0" fmla="*/ 0 w 3060"/>
                <a:gd name="T1" fmla="*/ 0 h 2"/>
                <a:gd name="T2" fmla="*/ 3060 w 3060"/>
                <a:gd name="T3" fmla="*/ 2 h 2"/>
                <a:gd name="T4" fmla="*/ 0 60000 65536"/>
                <a:gd name="T5" fmla="*/ 0 60000 65536"/>
                <a:gd name="T6" fmla="*/ 0 w 3060"/>
                <a:gd name="T7" fmla="*/ 0 h 2"/>
                <a:gd name="T8" fmla="*/ 3060 w 3060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60" h="2">
                  <a:moveTo>
                    <a:pt x="0" y="0"/>
                  </a:moveTo>
                  <a:lnTo>
                    <a:pt x="3060" y="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1" name="Freeform 361"/>
            <p:cNvSpPr>
              <a:spLocks/>
            </p:cNvSpPr>
            <p:nvPr/>
          </p:nvSpPr>
          <p:spPr bwMode="auto">
            <a:xfrm>
              <a:off x="2436" y="3468"/>
              <a:ext cx="3088" cy="1"/>
            </a:xfrm>
            <a:custGeom>
              <a:avLst/>
              <a:gdLst>
                <a:gd name="T0" fmla="*/ 0 w 3088"/>
                <a:gd name="T1" fmla="*/ 0 h 1"/>
                <a:gd name="T2" fmla="*/ 3088 w 3088"/>
                <a:gd name="T3" fmla="*/ 0 h 1"/>
                <a:gd name="T4" fmla="*/ 0 60000 65536"/>
                <a:gd name="T5" fmla="*/ 0 60000 65536"/>
                <a:gd name="T6" fmla="*/ 0 w 3088"/>
                <a:gd name="T7" fmla="*/ 0 h 1"/>
                <a:gd name="T8" fmla="*/ 3088 w 308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">
                  <a:moveTo>
                    <a:pt x="0" y="0"/>
                  </a:moveTo>
                  <a:lnTo>
                    <a:pt x="308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2" name="Freeform 362"/>
            <p:cNvSpPr>
              <a:spLocks/>
            </p:cNvSpPr>
            <p:nvPr/>
          </p:nvSpPr>
          <p:spPr bwMode="auto">
            <a:xfrm>
              <a:off x="2426" y="3292"/>
              <a:ext cx="3094" cy="2"/>
            </a:xfrm>
            <a:custGeom>
              <a:avLst/>
              <a:gdLst>
                <a:gd name="T0" fmla="*/ 0 w 3094"/>
                <a:gd name="T1" fmla="*/ 2 h 2"/>
                <a:gd name="T2" fmla="*/ 3094 w 3094"/>
                <a:gd name="T3" fmla="*/ 0 h 2"/>
                <a:gd name="T4" fmla="*/ 0 60000 65536"/>
                <a:gd name="T5" fmla="*/ 0 60000 65536"/>
                <a:gd name="T6" fmla="*/ 0 w 3094"/>
                <a:gd name="T7" fmla="*/ 0 h 2"/>
                <a:gd name="T8" fmla="*/ 3094 w 3094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4" h="2">
                  <a:moveTo>
                    <a:pt x="0" y="2"/>
                  </a:moveTo>
                  <a:lnTo>
                    <a:pt x="309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3" name="Line 363"/>
            <p:cNvSpPr>
              <a:spLocks noChangeShapeType="1"/>
            </p:cNvSpPr>
            <p:nvPr/>
          </p:nvSpPr>
          <p:spPr bwMode="auto">
            <a:xfrm>
              <a:off x="2426" y="3113"/>
              <a:ext cx="3130" cy="0"/>
            </a:xfrm>
            <a:prstGeom prst="line">
              <a:avLst/>
            </a:pr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4" name="Freeform 364"/>
            <p:cNvSpPr>
              <a:spLocks/>
            </p:cNvSpPr>
            <p:nvPr/>
          </p:nvSpPr>
          <p:spPr bwMode="auto">
            <a:xfrm>
              <a:off x="2428" y="2940"/>
              <a:ext cx="3096" cy="1"/>
            </a:xfrm>
            <a:custGeom>
              <a:avLst/>
              <a:gdLst>
                <a:gd name="T0" fmla="*/ 0 w 3096"/>
                <a:gd name="T1" fmla="*/ 0 h 1"/>
                <a:gd name="T2" fmla="*/ 3096 w 3096"/>
                <a:gd name="T3" fmla="*/ 0 h 1"/>
                <a:gd name="T4" fmla="*/ 0 60000 65536"/>
                <a:gd name="T5" fmla="*/ 0 60000 65536"/>
                <a:gd name="T6" fmla="*/ 0 w 3096"/>
                <a:gd name="T7" fmla="*/ 0 h 1"/>
                <a:gd name="T8" fmla="*/ 3096 w 309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6" h="1">
                  <a:moveTo>
                    <a:pt x="0" y="0"/>
                  </a:moveTo>
                  <a:lnTo>
                    <a:pt x="309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5" name="Freeform 365"/>
            <p:cNvSpPr>
              <a:spLocks/>
            </p:cNvSpPr>
            <p:nvPr/>
          </p:nvSpPr>
          <p:spPr bwMode="auto">
            <a:xfrm>
              <a:off x="2424" y="2764"/>
              <a:ext cx="3092" cy="1"/>
            </a:xfrm>
            <a:custGeom>
              <a:avLst/>
              <a:gdLst>
                <a:gd name="T0" fmla="*/ 0 w 3092"/>
                <a:gd name="T1" fmla="*/ 0 h 1"/>
                <a:gd name="T2" fmla="*/ 3092 w 3092"/>
                <a:gd name="T3" fmla="*/ 0 h 1"/>
                <a:gd name="T4" fmla="*/ 0 60000 65536"/>
                <a:gd name="T5" fmla="*/ 0 60000 65536"/>
                <a:gd name="T6" fmla="*/ 0 w 3092"/>
                <a:gd name="T7" fmla="*/ 0 h 1"/>
                <a:gd name="T8" fmla="*/ 3092 w 309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1">
                  <a:moveTo>
                    <a:pt x="0" y="0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6" name="Freeform 366"/>
            <p:cNvSpPr>
              <a:spLocks/>
            </p:cNvSpPr>
            <p:nvPr/>
          </p:nvSpPr>
          <p:spPr bwMode="auto">
            <a:xfrm>
              <a:off x="2420" y="2584"/>
              <a:ext cx="3100" cy="4"/>
            </a:xfrm>
            <a:custGeom>
              <a:avLst/>
              <a:gdLst>
                <a:gd name="T0" fmla="*/ 0 w 3100"/>
                <a:gd name="T1" fmla="*/ 4 h 4"/>
                <a:gd name="T2" fmla="*/ 3100 w 3100"/>
                <a:gd name="T3" fmla="*/ 0 h 4"/>
                <a:gd name="T4" fmla="*/ 0 60000 65536"/>
                <a:gd name="T5" fmla="*/ 0 60000 65536"/>
                <a:gd name="T6" fmla="*/ 0 w 3100"/>
                <a:gd name="T7" fmla="*/ 0 h 4"/>
                <a:gd name="T8" fmla="*/ 3100 w 3100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4">
                  <a:moveTo>
                    <a:pt x="0" y="4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7" name="Freeform 367"/>
            <p:cNvSpPr>
              <a:spLocks/>
            </p:cNvSpPr>
            <p:nvPr/>
          </p:nvSpPr>
          <p:spPr bwMode="auto">
            <a:xfrm>
              <a:off x="2420" y="2408"/>
              <a:ext cx="3108" cy="8"/>
            </a:xfrm>
            <a:custGeom>
              <a:avLst/>
              <a:gdLst>
                <a:gd name="T0" fmla="*/ 0 w 3108"/>
                <a:gd name="T1" fmla="*/ 8 h 8"/>
                <a:gd name="T2" fmla="*/ 3108 w 3108"/>
                <a:gd name="T3" fmla="*/ 0 h 8"/>
                <a:gd name="T4" fmla="*/ 0 60000 65536"/>
                <a:gd name="T5" fmla="*/ 0 60000 65536"/>
                <a:gd name="T6" fmla="*/ 0 w 3108"/>
                <a:gd name="T7" fmla="*/ 0 h 8"/>
                <a:gd name="T8" fmla="*/ 3108 w 310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8">
                  <a:moveTo>
                    <a:pt x="0" y="8"/>
                  </a:moveTo>
                  <a:lnTo>
                    <a:pt x="310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8" name="Freeform 368"/>
            <p:cNvSpPr>
              <a:spLocks/>
            </p:cNvSpPr>
            <p:nvPr/>
          </p:nvSpPr>
          <p:spPr bwMode="auto">
            <a:xfrm>
              <a:off x="2412" y="2232"/>
              <a:ext cx="3116" cy="4"/>
            </a:xfrm>
            <a:custGeom>
              <a:avLst/>
              <a:gdLst>
                <a:gd name="T0" fmla="*/ 0 w 3116"/>
                <a:gd name="T1" fmla="*/ 0 h 4"/>
                <a:gd name="T2" fmla="*/ 3116 w 3116"/>
                <a:gd name="T3" fmla="*/ 4 h 4"/>
                <a:gd name="T4" fmla="*/ 0 60000 65536"/>
                <a:gd name="T5" fmla="*/ 0 60000 65536"/>
                <a:gd name="T6" fmla="*/ 0 w 3116"/>
                <a:gd name="T7" fmla="*/ 0 h 4"/>
                <a:gd name="T8" fmla="*/ 3116 w 3116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4">
                  <a:moveTo>
                    <a:pt x="0" y="0"/>
                  </a:moveTo>
                  <a:lnTo>
                    <a:pt x="3116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9" name="Freeform 369"/>
            <p:cNvSpPr>
              <a:spLocks/>
            </p:cNvSpPr>
            <p:nvPr/>
          </p:nvSpPr>
          <p:spPr bwMode="auto">
            <a:xfrm>
              <a:off x="2472" y="1884"/>
              <a:ext cx="3052" cy="4"/>
            </a:xfrm>
            <a:custGeom>
              <a:avLst/>
              <a:gdLst>
                <a:gd name="T0" fmla="*/ 0 w 3052"/>
                <a:gd name="T1" fmla="*/ 4 h 4"/>
                <a:gd name="T2" fmla="*/ 3052 w 3052"/>
                <a:gd name="T3" fmla="*/ 0 h 4"/>
                <a:gd name="T4" fmla="*/ 0 60000 65536"/>
                <a:gd name="T5" fmla="*/ 0 60000 65536"/>
                <a:gd name="T6" fmla="*/ 0 w 3052"/>
                <a:gd name="T7" fmla="*/ 0 h 4"/>
                <a:gd name="T8" fmla="*/ 3052 w 305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52" h="4">
                  <a:moveTo>
                    <a:pt x="0" y="4"/>
                  </a:moveTo>
                  <a:lnTo>
                    <a:pt x="305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0" name="Freeform 370"/>
            <p:cNvSpPr>
              <a:spLocks/>
            </p:cNvSpPr>
            <p:nvPr/>
          </p:nvSpPr>
          <p:spPr bwMode="auto">
            <a:xfrm>
              <a:off x="2428" y="1532"/>
              <a:ext cx="3100" cy="1"/>
            </a:xfrm>
            <a:custGeom>
              <a:avLst/>
              <a:gdLst>
                <a:gd name="T0" fmla="*/ 0 w 3100"/>
                <a:gd name="T1" fmla="*/ 0 h 1"/>
                <a:gd name="T2" fmla="*/ 3100 w 3100"/>
                <a:gd name="T3" fmla="*/ 0 h 1"/>
                <a:gd name="T4" fmla="*/ 0 60000 65536"/>
                <a:gd name="T5" fmla="*/ 0 60000 65536"/>
                <a:gd name="T6" fmla="*/ 0 w 3100"/>
                <a:gd name="T7" fmla="*/ 0 h 1"/>
                <a:gd name="T8" fmla="*/ 3100 w 310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1">
                  <a:moveTo>
                    <a:pt x="0" y="0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1" name="Freeform 371"/>
            <p:cNvSpPr>
              <a:spLocks/>
            </p:cNvSpPr>
            <p:nvPr/>
          </p:nvSpPr>
          <p:spPr bwMode="auto">
            <a:xfrm>
              <a:off x="2416" y="1356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2" name="Freeform 372"/>
            <p:cNvSpPr>
              <a:spLocks/>
            </p:cNvSpPr>
            <p:nvPr/>
          </p:nvSpPr>
          <p:spPr bwMode="auto">
            <a:xfrm>
              <a:off x="2420" y="1180"/>
              <a:ext cx="3108" cy="4"/>
            </a:xfrm>
            <a:custGeom>
              <a:avLst/>
              <a:gdLst>
                <a:gd name="T0" fmla="*/ 0 w 3108"/>
                <a:gd name="T1" fmla="*/ 0 h 4"/>
                <a:gd name="T2" fmla="*/ 3108 w 3108"/>
                <a:gd name="T3" fmla="*/ 4 h 4"/>
                <a:gd name="T4" fmla="*/ 0 60000 65536"/>
                <a:gd name="T5" fmla="*/ 0 60000 65536"/>
                <a:gd name="T6" fmla="*/ 0 w 3108"/>
                <a:gd name="T7" fmla="*/ 0 h 4"/>
                <a:gd name="T8" fmla="*/ 3108 w 3108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4">
                  <a:moveTo>
                    <a:pt x="0" y="0"/>
                  </a:moveTo>
                  <a:lnTo>
                    <a:pt x="3108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3" name="Freeform 373"/>
            <p:cNvSpPr>
              <a:spLocks/>
            </p:cNvSpPr>
            <p:nvPr/>
          </p:nvSpPr>
          <p:spPr bwMode="auto">
            <a:xfrm>
              <a:off x="2416" y="1008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4" name="Freeform 374"/>
            <p:cNvSpPr>
              <a:spLocks/>
            </p:cNvSpPr>
            <p:nvPr/>
          </p:nvSpPr>
          <p:spPr bwMode="auto">
            <a:xfrm>
              <a:off x="2424" y="832"/>
              <a:ext cx="3104" cy="1"/>
            </a:xfrm>
            <a:custGeom>
              <a:avLst/>
              <a:gdLst>
                <a:gd name="T0" fmla="*/ 0 w 3104"/>
                <a:gd name="T1" fmla="*/ 0 h 1"/>
                <a:gd name="T2" fmla="*/ 3104 w 3104"/>
                <a:gd name="T3" fmla="*/ 0 h 1"/>
                <a:gd name="T4" fmla="*/ 0 60000 65536"/>
                <a:gd name="T5" fmla="*/ 0 60000 65536"/>
                <a:gd name="T6" fmla="*/ 0 w 3104"/>
                <a:gd name="T7" fmla="*/ 0 h 1"/>
                <a:gd name="T8" fmla="*/ 3104 w 310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4" h="1">
                  <a:moveTo>
                    <a:pt x="0" y="0"/>
                  </a:moveTo>
                  <a:lnTo>
                    <a:pt x="310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5" name="Freeform 375"/>
            <p:cNvSpPr>
              <a:spLocks/>
            </p:cNvSpPr>
            <p:nvPr/>
          </p:nvSpPr>
          <p:spPr bwMode="auto">
            <a:xfrm>
              <a:off x="2432" y="656"/>
              <a:ext cx="3092" cy="8"/>
            </a:xfrm>
            <a:custGeom>
              <a:avLst/>
              <a:gdLst>
                <a:gd name="T0" fmla="*/ 0 w 3092"/>
                <a:gd name="T1" fmla="*/ 8 h 8"/>
                <a:gd name="T2" fmla="*/ 3092 w 3092"/>
                <a:gd name="T3" fmla="*/ 0 h 8"/>
                <a:gd name="T4" fmla="*/ 0 60000 65536"/>
                <a:gd name="T5" fmla="*/ 0 60000 65536"/>
                <a:gd name="T6" fmla="*/ 0 w 3092"/>
                <a:gd name="T7" fmla="*/ 0 h 8"/>
                <a:gd name="T8" fmla="*/ 3092 w 3092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8">
                  <a:moveTo>
                    <a:pt x="0" y="8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6" name="Freeform 376"/>
            <p:cNvSpPr>
              <a:spLocks/>
            </p:cNvSpPr>
            <p:nvPr/>
          </p:nvSpPr>
          <p:spPr bwMode="auto">
            <a:xfrm>
              <a:off x="2440" y="472"/>
              <a:ext cx="3088" cy="12"/>
            </a:xfrm>
            <a:custGeom>
              <a:avLst/>
              <a:gdLst>
                <a:gd name="T0" fmla="*/ 0 w 3088"/>
                <a:gd name="T1" fmla="*/ 0 h 12"/>
                <a:gd name="T2" fmla="*/ 3088 w 3088"/>
                <a:gd name="T3" fmla="*/ 12 h 12"/>
                <a:gd name="T4" fmla="*/ 0 60000 65536"/>
                <a:gd name="T5" fmla="*/ 0 60000 65536"/>
                <a:gd name="T6" fmla="*/ 0 w 3088"/>
                <a:gd name="T7" fmla="*/ 0 h 12"/>
                <a:gd name="T8" fmla="*/ 3088 w 3088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2">
                  <a:moveTo>
                    <a:pt x="0" y="0"/>
                  </a:moveTo>
                  <a:lnTo>
                    <a:pt x="3088" y="1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7" name="Freeform 377"/>
            <p:cNvSpPr>
              <a:spLocks/>
            </p:cNvSpPr>
            <p:nvPr/>
          </p:nvSpPr>
          <p:spPr bwMode="auto">
            <a:xfrm>
              <a:off x="2416" y="3644"/>
              <a:ext cx="3116" cy="1"/>
            </a:xfrm>
            <a:custGeom>
              <a:avLst/>
              <a:gdLst>
                <a:gd name="T0" fmla="*/ 0 w 3116"/>
                <a:gd name="T1" fmla="*/ 0 h 1"/>
                <a:gd name="T2" fmla="*/ 3116 w 3116"/>
                <a:gd name="T3" fmla="*/ 0 h 1"/>
                <a:gd name="T4" fmla="*/ 0 60000 65536"/>
                <a:gd name="T5" fmla="*/ 0 60000 65536"/>
                <a:gd name="T6" fmla="*/ 0 w 3116"/>
                <a:gd name="T7" fmla="*/ 0 h 1"/>
                <a:gd name="T8" fmla="*/ 3116 w 31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1">
                  <a:moveTo>
                    <a:pt x="0" y="0"/>
                  </a:moveTo>
                  <a:lnTo>
                    <a:pt x="311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8" name="Freeform 378"/>
            <p:cNvSpPr>
              <a:spLocks/>
            </p:cNvSpPr>
            <p:nvPr/>
          </p:nvSpPr>
          <p:spPr bwMode="auto">
            <a:xfrm>
              <a:off x="5528" y="488"/>
              <a:ext cx="1" cy="3136"/>
            </a:xfrm>
            <a:custGeom>
              <a:avLst/>
              <a:gdLst>
                <a:gd name="T0" fmla="*/ 0 w 1"/>
                <a:gd name="T1" fmla="*/ 0 h 3136"/>
                <a:gd name="T2" fmla="*/ 0 w 1"/>
                <a:gd name="T3" fmla="*/ 3136 h 3136"/>
                <a:gd name="T4" fmla="*/ 0 60000 65536"/>
                <a:gd name="T5" fmla="*/ 0 60000 65536"/>
                <a:gd name="T6" fmla="*/ 0 w 1"/>
                <a:gd name="T7" fmla="*/ 0 h 3136"/>
                <a:gd name="T8" fmla="*/ 1 w 1"/>
                <a:gd name="T9" fmla="*/ 3136 h 31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36">
                  <a:moveTo>
                    <a:pt x="0" y="0"/>
                  </a:moveTo>
                  <a:lnTo>
                    <a:pt x="0" y="3136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9" name="Freeform 379"/>
            <p:cNvSpPr>
              <a:spLocks/>
            </p:cNvSpPr>
            <p:nvPr/>
          </p:nvSpPr>
          <p:spPr bwMode="auto">
            <a:xfrm>
              <a:off x="5332" y="480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0" name="Freeform 380"/>
            <p:cNvSpPr>
              <a:spLocks/>
            </p:cNvSpPr>
            <p:nvPr/>
          </p:nvSpPr>
          <p:spPr bwMode="auto">
            <a:xfrm>
              <a:off x="5136" y="480"/>
              <a:ext cx="4" cy="3168"/>
            </a:xfrm>
            <a:custGeom>
              <a:avLst/>
              <a:gdLst>
                <a:gd name="T0" fmla="*/ 4 w 4"/>
                <a:gd name="T1" fmla="*/ 0 h 3168"/>
                <a:gd name="T2" fmla="*/ 0 w 4"/>
                <a:gd name="T3" fmla="*/ 3168 h 3168"/>
                <a:gd name="T4" fmla="*/ 0 60000 65536"/>
                <a:gd name="T5" fmla="*/ 0 60000 65536"/>
                <a:gd name="T6" fmla="*/ 0 w 4"/>
                <a:gd name="T7" fmla="*/ 0 h 3168"/>
                <a:gd name="T8" fmla="*/ 4 w 4"/>
                <a:gd name="T9" fmla="*/ 3168 h 31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8">
                  <a:moveTo>
                    <a:pt x="4" y="0"/>
                  </a:moveTo>
                  <a:lnTo>
                    <a:pt x="0" y="3168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1" name="Freeform 381"/>
            <p:cNvSpPr>
              <a:spLocks/>
            </p:cNvSpPr>
            <p:nvPr/>
          </p:nvSpPr>
          <p:spPr bwMode="auto">
            <a:xfrm>
              <a:off x="4944" y="480"/>
              <a:ext cx="1" cy="3160"/>
            </a:xfrm>
            <a:custGeom>
              <a:avLst/>
              <a:gdLst>
                <a:gd name="T0" fmla="*/ 0 w 1"/>
                <a:gd name="T1" fmla="*/ 0 h 3160"/>
                <a:gd name="T2" fmla="*/ 0 w 1"/>
                <a:gd name="T3" fmla="*/ 3160 h 3160"/>
                <a:gd name="T4" fmla="*/ 0 60000 65536"/>
                <a:gd name="T5" fmla="*/ 0 60000 65536"/>
                <a:gd name="T6" fmla="*/ 0 w 1"/>
                <a:gd name="T7" fmla="*/ 0 h 3160"/>
                <a:gd name="T8" fmla="*/ 1 w 1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0">
                  <a:moveTo>
                    <a:pt x="0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2" name="Freeform 382"/>
            <p:cNvSpPr>
              <a:spLocks/>
            </p:cNvSpPr>
            <p:nvPr/>
          </p:nvSpPr>
          <p:spPr bwMode="auto">
            <a:xfrm>
              <a:off x="4748" y="476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3" name="Freeform 383"/>
            <p:cNvSpPr>
              <a:spLocks/>
            </p:cNvSpPr>
            <p:nvPr/>
          </p:nvSpPr>
          <p:spPr bwMode="auto">
            <a:xfrm>
              <a:off x="4544" y="472"/>
              <a:ext cx="14" cy="3191"/>
            </a:xfrm>
            <a:custGeom>
              <a:avLst/>
              <a:gdLst>
                <a:gd name="T0" fmla="*/ 0 w 14"/>
                <a:gd name="T1" fmla="*/ 0 h 3191"/>
                <a:gd name="T2" fmla="*/ 14 w 14"/>
                <a:gd name="T3" fmla="*/ 3191 h 3191"/>
                <a:gd name="T4" fmla="*/ 0 60000 65536"/>
                <a:gd name="T5" fmla="*/ 0 60000 65536"/>
                <a:gd name="T6" fmla="*/ 0 w 14"/>
                <a:gd name="T7" fmla="*/ 0 h 3191"/>
                <a:gd name="T8" fmla="*/ 14 w 14"/>
                <a:gd name="T9" fmla="*/ 3191 h 319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" h="3191">
                  <a:moveTo>
                    <a:pt x="0" y="0"/>
                  </a:moveTo>
                  <a:lnTo>
                    <a:pt x="14" y="3191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4" name="Freeform 384"/>
            <p:cNvSpPr>
              <a:spLocks/>
            </p:cNvSpPr>
            <p:nvPr/>
          </p:nvSpPr>
          <p:spPr bwMode="auto">
            <a:xfrm>
              <a:off x="4360" y="488"/>
              <a:ext cx="4" cy="3160"/>
            </a:xfrm>
            <a:custGeom>
              <a:avLst/>
              <a:gdLst>
                <a:gd name="T0" fmla="*/ 4 w 4"/>
                <a:gd name="T1" fmla="*/ 0 h 3160"/>
                <a:gd name="T2" fmla="*/ 0 w 4"/>
                <a:gd name="T3" fmla="*/ 3160 h 3160"/>
                <a:gd name="T4" fmla="*/ 0 60000 65536"/>
                <a:gd name="T5" fmla="*/ 0 60000 65536"/>
                <a:gd name="T6" fmla="*/ 0 w 4"/>
                <a:gd name="T7" fmla="*/ 0 h 3160"/>
                <a:gd name="T8" fmla="*/ 4 w 4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0">
                  <a:moveTo>
                    <a:pt x="4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5" name="Freeform 385"/>
            <p:cNvSpPr>
              <a:spLocks/>
            </p:cNvSpPr>
            <p:nvPr/>
          </p:nvSpPr>
          <p:spPr bwMode="auto">
            <a:xfrm>
              <a:off x="4168" y="488"/>
              <a:ext cx="1" cy="3152"/>
            </a:xfrm>
            <a:custGeom>
              <a:avLst/>
              <a:gdLst>
                <a:gd name="T0" fmla="*/ 0 w 1"/>
                <a:gd name="T1" fmla="*/ 0 h 3152"/>
                <a:gd name="T2" fmla="*/ 0 w 1"/>
                <a:gd name="T3" fmla="*/ 3152 h 3152"/>
                <a:gd name="T4" fmla="*/ 0 60000 65536"/>
                <a:gd name="T5" fmla="*/ 0 60000 65536"/>
                <a:gd name="T6" fmla="*/ 0 w 1"/>
                <a:gd name="T7" fmla="*/ 0 h 3152"/>
                <a:gd name="T8" fmla="*/ 1 w 1"/>
                <a:gd name="T9" fmla="*/ 3152 h 3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52">
                  <a:moveTo>
                    <a:pt x="0" y="0"/>
                  </a:moveTo>
                  <a:lnTo>
                    <a:pt x="0" y="315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6" name="Freeform 386"/>
            <p:cNvSpPr>
              <a:spLocks/>
            </p:cNvSpPr>
            <p:nvPr/>
          </p:nvSpPr>
          <p:spPr bwMode="auto">
            <a:xfrm>
              <a:off x="3776" y="464"/>
              <a:ext cx="11" cy="3199"/>
            </a:xfrm>
            <a:custGeom>
              <a:avLst/>
              <a:gdLst>
                <a:gd name="T0" fmla="*/ 0 w 11"/>
                <a:gd name="T1" fmla="*/ 0 h 3199"/>
                <a:gd name="T2" fmla="*/ 11 w 11"/>
                <a:gd name="T3" fmla="*/ 3199 h 3199"/>
                <a:gd name="T4" fmla="*/ 0 60000 65536"/>
                <a:gd name="T5" fmla="*/ 0 60000 65536"/>
                <a:gd name="T6" fmla="*/ 0 w 11"/>
                <a:gd name="T7" fmla="*/ 0 h 3199"/>
                <a:gd name="T8" fmla="*/ 11 w 11"/>
                <a:gd name="T9" fmla="*/ 3199 h 31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3199">
                  <a:moveTo>
                    <a:pt x="0" y="0"/>
                  </a:moveTo>
                  <a:lnTo>
                    <a:pt x="11" y="3199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7" name="Freeform 387"/>
            <p:cNvSpPr>
              <a:spLocks/>
            </p:cNvSpPr>
            <p:nvPr/>
          </p:nvSpPr>
          <p:spPr bwMode="auto">
            <a:xfrm>
              <a:off x="3584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8" name="Freeform 388"/>
            <p:cNvSpPr>
              <a:spLocks/>
            </p:cNvSpPr>
            <p:nvPr/>
          </p:nvSpPr>
          <p:spPr bwMode="auto">
            <a:xfrm>
              <a:off x="3392" y="484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9" name="Freeform 389"/>
            <p:cNvSpPr>
              <a:spLocks/>
            </p:cNvSpPr>
            <p:nvPr/>
          </p:nvSpPr>
          <p:spPr bwMode="auto">
            <a:xfrm>
              <a:off x="3192" y="480"/>
              <a:ext cx="8" cy="3164"/>
            </a:xfrm>
            <a:custGeom>
              <a:avLst/>
              <a:gdLst>
                <a:gd name="T0" fmla="*/ 0 w 8"/>
                <a:gd name="T1" fmla="*/ 0 h 3164"/>
                <a:gd name="T2" fmla="*/ 8 w 8"/>
                <a:gd name="T3" fmla="*/ 3164 h 3164"/>
                <a:gd name="T4" fmla="*/ 0 60000 65536"/>
                <a:gd name="T5" fmla="*/ 0 60000 65536"/>
                <a:gd name="T6" fmla="*/ 0 w 8"/>
                <a:gd name="T7" fmla="*/ 0 h 3164"/>
                <a:gd name="T8" fmla="*/ 8 w 8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" h="3164">
                  <a:moveTo>
                    <a:pt x="0" y="0"/>
                  </a:moveTo>
                  <a:lnTo>
                    <a:pt x="8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00" name="Freeform 390"/>
            <p:cNvSpPr>
              <a:spLocks/>
            </p:cNvSpPr>
            <p:nvPr/>
          </p:nvSpPr>
          <p:spPr bwMode="auto">
            <a:xfrm>
              <a:off x="3004" y="480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01" name="Freeform 391"/>
            <p:cNvSpPr>
              <a:spLocks/>
            </p:cNvSpPr>
            <p:nvPr/>
          </p:nvSpPr>
          <p:spPr bwMode="auto">
            <a:xfrm>
              <a:off x="2812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02" name="Freeform 392"/>
            <p:cNvSpPr>
              <a:spLocks/>
            </p:cNvSpPr>
            <p:nvPr/>
          </p:nvSpPr>
          <p:spPr bwMode="auto">
            <a:xfrm>
              <a:off x="2616" y="480"/>
              <a:ext cx="1" cy="3164"/>
            </a:xfrm>
            <a:custGeom>
              <a:avLst/>
              <a:gdLst>
                <a:gd name="T0" fmla="*/ 0 w 1"/>
                <a:gd name="T1" fmla="*/ 0 h 3164"/>
                <a:gd name="T2" fmla="*/ 0 w 1"/>
                <a:gd name="T3" fmla="*/ 3164 h 3164"/>
                <a:gd name="T4" fmla="*/ 0 60000 65536"/>
                <a:gd name="T5" fmla="*/ 0 60000 65536"/>
                <a:gd name="T6" fmla="*/ 0 w 1"/>
                <a:gd name="T7" fmla="*/ 0 h 3164"/>
                <a:gd name="T8" fmla="*/ 1 w 1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4">
                  <a:moveTo>
                    <a:pt x="0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43" name="Line 327"/>
          <p:cNvSpPr>
            <a:spLocks noChangeShapeType="1"/>
          </p:cNvSpPr>
          <p:nvPr/>
        </p:nvSpPr>
        <p:spPr bwMode="auto">
          <a:xfrm>
            <a:off x="3924300" y="3284538"/>
            <a:ext cx="48974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44" name="Line 328"/>
          <p:cNvSpPr>
            <a:spLocks noChangeShapeType="1"/>
          </p:cNvSpPr>
          <p:nvPr/>
        </p:nvSpPr>
        <p:spPr bwMode="auto">
          <a:xfrm flipV="1">
            <a:off x="6300788" y="765175"/>
            <a:ext cx="0" cy="50403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46" name="Text Box 331"/>
          <p:cNvSpPr txBox="1">
            <a:spLocks noChangeArrowheads="1"/>
          </p:cNvSpPr>
          <p:nvPr/>
        </p:nvSpPr>
        <p:spPr bwMode="auto">
          <a:xfrm>
            <a:off x="6516688" y="32845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0247" name="Text Box 332"/>
          <p:cNvSpPr txBox="1">
            <a:spLocks noChangeArrowheads="1"/>
          </p:cNvSpPr>
          <p:nvPr/>
        </p:nvSpPr>
        <p:spPr bwMode="auto">
          <a:xfrm>
            <a:off x="6443663" y="3284538"/>
            <a:ext cx="215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1   2   3  4   5   6   7</a:t>
            </a:r>
          </a:p>
        </p:txBody>
      </p:sp>
      <p:sp>
        <p:nvSpPr>
          <p:cNvPr id="10248" name="Text Box 333"/>
          <p:cNvSpPr txBox="1">
            <a:spLocks noChangeArrowheads="1"/>
          </p:cNvSpPr>
          <p:nvPr/>
        </p:nvSpPr>
        <p:spPr bwMode="auto">
          <a:xfrm>
            <a:off x="3995738" y="3213100"/>
            <a:ext cx="21852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-7 -6 </a:t>
            </a:r>
            <a:r>
              <a:rPr lang="ru-RU" b="1" dirty="0" smtClean="0"/>
              <a:t> -</a:t>
            </a:r>
            <a:r>
              <a:rPr lang="ru-RU" b="1" dirty="0"/>
              <a:t>5 </a:t>
            </a:r>
            <a:r>
              <a:rPr lang="ru-RU" b="1" dirty="0" smtClean="0"/>
              <a:t> -</a:t>
            </a:r>
            <a:r>
              <a:rPr lang="ru-RU" b="1" dirty="0"/>
              <a:t>4  </a:t>
            </a:r>
            <a:r>
              <a:rPr lang="ru-RU" b="1" dirty="0" smtClean="0"/>
              <a:t> -3   </a:t>
            </a:r>
            <a:r>
              <a:rPr lang="ru-RU" b="1" dirty="0"/>
              <a:t>-2  -1</a:t>
            </a:r>
          </a:p>
        </p:txBody>
      </p:sp>
      <p:sp>
        <p:nvSpPr>
          <p:cNvPr id="10249" name="Text Box 334"/>
          <p:cNvSpPr txBox="1">
            <a:spLocks noChangeArrowheads="1"/>
          </p:cNvSpPr>
          <p:nvPr/>
        </p:nvSpPr>
        <p:spPr bwMode="auto">
          <a:xfrm>
            <a:off x="6011863" y="1125538"/>
            <a:ext cx="3111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7</a:t>
            </a:r>
          </a:p>
          <a:p>
            <a:r>
              <a:rPr lang="ru-RU" b="1"/>
              <a:t>6</a:t>
            </a:r>
          </a:p>
          <a:p>
            <a:r>
              <a:rPr lang="ru-RU" b="1"/>
              <a:t>5</a:t>
            </a:r>
          </a:p>
          <a:p>
            <a:r>
              <a:rPr lang="ru-RU" b="1"/>
              <a:t>4</a:t>
            </a:r>
          </a:p>
          <a:p>
            <a:r>
              <a:rPr lang="ru-RU" b="1"/>
              <a:t>3</a:t>
            </a:r>
          </a:p>
          <a:p>
            <a:r>
              <a:rPr lang="ru-RU" b="1"/>
              <a:t>2</a:t>
            </a:r>
          </a:p>
          <a:p>
            <a:r>
              <a:rPr lang="ru-RU" b="1"/>
              <a:t>1</a:t>
            </a:r>
          </a:p>
        </p:txBody>
      </p:sp>
      <p:sp>
        <p:nvSpPr>
          <p:cNvPr id="10250" name="Text Box 335"/>
          <p:cNvSpPr txBox="1">
            <a:spLocks noChangeArrowheads="1"/>
          </p:cNvSpPr>
          <p:nvPr/>
        </p:nvSpPr>
        <p:spPr bwMode="auto">
          <a:xfrm>
            <a:off x="6011863" y="3357563"/>
            <a:ext cx="3873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-1</a:t>
            </a:r>
          </a:p>
          <a:p>
            <a:r>
              <a:rPr lang="ru-RU" b="1"/>
              <a:t>-2</a:t>
            </a:r>
          </a:p>
          <a:p>
            <a:r>
              <a:rPr lang="ru-RU" b="1"/>
              <a:t>-3</a:t>
            </a:r>
          </a:p>
          <a:p>
            <a:r>
              <a:rPr lang="ru-RU" b="1"/>
              <a:t>-4</a:t>
            </a:r>
          </a:p>
          <a:p>
            <a:r>
              <a:rPr lang="ru-RU" b="1"/>
              <a:t>-5</a:t>
            </a:r>
          </a:p>
          <a:p>
            <a:r>
              <a:rPr lang="ru-RU" b="1"/>
              <a:t>-6</a:t>
            </a:r>
          </a:p>
          <a:p>
            <a:r>
              <a:rPr lang="ru-RU" b="1"/>
              <a:t>-7</a:t>
            </a:r>
          </a:p>
        </p:txBody>
      </p:sp>
      <p:sp>
        <p:nvSpPr>
          <p:cNvPr id="10251" name="Text Box 336"/>
          <p:cNvSpPr txBox="1">
            <a:spLocks noChangeArrowheads="1"/>
          </p:cNvSpPr>
          <p:nvPr/>
        </p:nvSpPr>
        <p:spPr bwMode="auto">
          <a:xfrm>
            <a:off x="1071538" y="285728"/>
            <a:ext cx="67169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/>
              <a:t>Найдите наибольшее значение функции </a:t>
            </a:r>
          </a:p>
        </p:txBody>
      </p:sp>
      <p:sp>
        <p:nvSpPr>
          <p:cNvPr id="10252" name="Text Box 337"/>
          <p:cNvSpPr txBox="1">
            <a:spLocks noChangeArrowheads="1"/>
          </p:cNvSpPr>
          <p:nvPr/>
        </p:nvSpPr>
        <p:spPr bwMode="auto">
          <a:xfrm>
            <a:off x="1187450" y="198913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/>
              <a:t>5</a:t>
            </a:r>
          </a:p>
        </p:txBody>
      </p:sp>
      <p:sp>
        <p:nvSpPr>
          <p:cNvPr id="10253" name="Text Box 338"/>
          <p:cNvSpPr txBox="1">
            <a:spLocks noChangeArrowheads="1"/>
          </p:cNvSpPr>
          <p:nvPr/>
        </p:nvSpPr>
        <p:spPr bwMode="auto">
          <a:xfrm>
            <a:off x="1187450" y="2781300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0254" name="Text Box 339"/>
          <p:cNvSpPr txBox="1">
            <a:spLocks noChangeArrowheads="1"/>
          </p:cNvSpPr>
          <p:nvPr/>
        </p:nvSpPr>
        <p:spPr bwMode="auto">
          <a:xfrm>
            <a:off x="1187450" y="371633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3</a:t>
            </a:r>
          </a:p>
        </p:txBody>
      </p:sp>
      <p:sp>
        <p:nvSpPr>
          <p:cNvPr id="10255" name="Text Box 340"/>
          <p:cNvSpPr txBox="1">
            <a:spLocks noChangeArrowheads="1"/>
          </p:cNvSpPr>
          <p:nvPr/>
        </p:nvSpPr>
        <p:spPr bwMode="auto">
          <a:xfrm>
            <a:off x="1258888" y="4581525"/>
            <a:ext cx="455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-4</a:t>
            </a:r>
          </a:p>
        </p:txBody>
      </p:sp>
      <p:sp>
        <p:nvSpPr>
          <p:cNvPr id="29013" name="AutoShape 34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2781300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29017" name="AutoShape 345"/>
          <p:cNvSpPr>
            <a:spLocks noChangeArrowheads="1"/>
          </p:cNvSpPr>
          <p:nvPr/>
        </p:nvSpPr>
        <p:spPr bwMode="auto">
          <a:xfrm>
            <a:off x="2714612" y="1785926"/>
            <a:ext cx="1944687" cy="720725"/>
          </a:xfrm>
          <a:prstGeom prst="wedgeEllipseCallout">
            <a:avLst>
              <a:gd name="adj1" fmla="val -112762"/>
              <a:gd name="adj2" fmla="val 112894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018" name="AutoShape 34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1989138"/>
            <a:ext cx="360362" cy="503237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1</a:t>
            </a:r>
          </a:p>
        </p:txBody>
      </p:sp>
      <p:sp>
        <p:nvSpPr>
          <p:cNvPr id="29019" name="AutoShape 34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3644900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3</a:t>
            </a:r>
          </a:p>
        </p:txBody>
      </p:sp>
      <p:sp>
        <p:nvSpPr>
          <p:cNvPr id="29020" name="AutoShape 34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4508500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4</a:t>
            </a:r>
          </a:p>
        </p:txBody>
      </p:sp>
      <p:sp>
        <p:nvSpPr>
          <p:cNvPr id="29021" name="AutoShape 349"/>
          <p:cNvSpPr>
            <a:spLocks noChangeArrowheads="1"/>
          </p:cNvSpPr>
          <p:nvPr/>
        </p:nvSpPr>
        <p:spPr bwMode="auto">
          <a:xfrm>
            <a:off x="2643174" y="3643314"/>
            <a:ext cx="2592388" cy="649287"/>
          </a:xfrm>
          <a:prstGeom prst="wedgeEllipseCallout">
            <a:avLst>
              <a:gd name="adj1" fmla="val -86454"/>
              <a:gd name="adj2" fmla="val 11712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29022" name="AutoShape 350"/>
          <p:cNvSpPr>
            <a:spLocks noChangeArrowheads="1"/>
          </p:cNvSpPr>
          <p:nvPr/>
        </p:nvSpPr>
        <p:spPr bwMode="auto">
          <a:xfrm>
            <a:off x="2428860" y="2643182"/>
            <a:ext cx="2736850" cy="576262"/>
          </a:xfrm>
          <a:prstGeom prst="wedgeEllipseCallout">
            <a:avLst>
              <a:gd name="adj1" fmla="val -82656"/>
              <a:gd name="adj2" fmla="val 167782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29023" name="AutoShape 351"/>
          <p:cNvSpPr>
            <a:spLocks noChangeArrowheads="1"/>
          </p:cNvSpPr>
          <p:nvPr/>
        </p:nvSpPr>
        <p:spPr bwMode="auto">
          <a:xfrm>
            <a:off x="2411413" y="908050"/>
            <a:ext cx="2160587" cy="576263"/>
          </a:xfrm>
          <a:prstGeom prst="wedgeEllipseCallout">
            <a:avLst>
              <a:gd name="adj1" fmla="val -92028"/>
              <a:gd name="adj2" fmla="val 173139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264" name="AutoShape 35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504825" cy="503237"/>
          </a:xfrm>
          <a:prstGeom prst="actionButtonBackPrevious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5" name="AutoShape 35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" name="Group 357"/>
          <p:cNvGrpSpPr>
            <a:grpSpLocks/>
          </p:cNvGrpSpPr>
          <p:nvPr/>
        </p:nvGrpSpPr>
        <p:grpSpPr bwMode="auto">
          <a:xfrm>
            <a:off x="5651500" y="1571612"/>
            <a:ext cx="649288" cy="73025"/>
            <a:chOff x="3560" y="1343"/>
            <a:chExt cx="409" cy="46"/>
          </a:xfrm>
        </p:grpSpPr>
        <p:sp>
          <p:nvSpPr>
            <p:cNvPr id="10267" name="Line 356"/>
            <p:cNvSpPr>
              <a:spLocks noChangeShapeType="1"/>
            </p:cNvSpPr>
            <p:nvPr/>
          </p:nvSpPr>
          <p:spPr bwMode="auto">
            <a:xfrm>
              <a:off x="3606" y="1344"/>
              <a:ext cx="363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8" name="Oval 355"/>
            <p:cNvSpPr>
              <a:spLocks noChangeArrowheads="1"/>
            </p:cNvSpPr>
            <p:nvPr/>
          </p:nvSpPr>
          <p:spPr bwMode="auto">
            <a:xfrm>
              <a:off x="3560" y="1343"/>
              <a:ext cx="46" cy="4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6" name="Полилиния 65"/>
          <p:cNvSpPr/>
          <p:nvPr/>
        </p:nvSpPr>
        <p:spPr>
          <a:xfrm>
            <a:off x="4765964" y="1567873"/>
            <a:ext cx="3103418" cy="3114963"/>
          </a:xfrm>
          <a:custGeom>
            <a:avLst/>
            <a:gdLst>
              <a:gd name="connsiteX0" fmla="*/ 0 w 3103418"/>
              <a:gd name="connsiteY0" fmla="*/ 2810163 h 3114963"/>
              <a:gd name="connsiteX1" fmla="*/ 900545 w 3103418"/>
              <a:gd name="connsiteY1" fmla="*/ 80818 h 3114963"/>
              <a:gd name="connsiteX2" fmla="*/ 1814945 w 3103418"/>
              <a:gd name="connsiteY2" fmla="*/ 2325254 h 3114963"/>
              <a:gd name="connsiteX3" fmla="*/ 3103418 w 3103418"/>
              <a:gd name="connsiteY3" fmla="*/ 3114963 h 311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3418" h="3114963">
                <a:moveTo>
                  <a:pt x="0" y="2810163"/>
                </a:moveTo>
                <a:cubicBezTo>
                  <a:pt x="299027" y="1485899"/>
                  <a:pt x="598054" y="161636"/>
                  <a:pt x="900545" y="80818"/>
                </a:cubicBezTo>
                <a:cubicBezTo>
                  <a:pt x="1203036" y="0"/>
                  <a:pt x="1447800" y="1819563"/>
                  <a:pt x="1814945" y="2325254"/>
                </a:cubicBezTo>
                <a:cubicBezTo>
                  <a:pt x="2182090" y="2830945"/>
                  <a:pt x="2642754" y="2972954"/>
                  <a:pt x="3103418" y="3114963"/>
                </a:cubicBezTo>
              </a:path>
            </a:pathLst>
          </a:custGeom>
          <a:ln w="28575">
            <a:solidFill>
              <a:srgbClr val="0000FF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0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90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90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2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90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90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0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90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18"/>
                  </p:tgtEl>
                </p:cond>
              </p:nextCondLst>
            </p:seq>
          </p:childTnLst>
        </p:cTn>
      </p:par>
    </p:tnLst>
    <p:bldLst>
      <p:bldP spid="29017" grpId="0" animBg="1"/>
      <p:bldP spid="29021" grpId="0" animBg="1"/>
      <p:bldP spid="29021" grpId="1" animBg="1"/>
      <p:bldP spid="29022" grpId="0" animBg="1"/>
      <p:bldP spid="29022" grpId="1" animBg="1"/>
      <p:bldP spid="29023" grpId="0" animBg="1"/>
      <p:bldP spid="2902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58"/>
          <p:cNvGrpSpPr>
            <a:grpSpLocks/>
          </p:cNvGrpSpPr>
          <p:nvPr/>
        </p:nvGrpSpPr>
        <p:grpSpPr bwMode="auto">
          <a:xfrm>
            <a:off x="3829050" y="736600"/>
            <a:ext cx="4991100" cy="5078413"/>
            <a:chOff x="2412" y="464"/>
            <a:chExt cx="3144" cy="3199"/>
          </a:xfrm>
        </p:grpSpPr>
        <p:sp>
          <p:nvSpPr>
            <p:cNvPr id="10269" name="Freeform 359"/>
            <p:cNvSpPr>
              <a:spLocks/>
            </p:cNvSpPr>
            <p:nvPr/>
          </p:nvSpPr>
          <p:spPr bwMode="auto">
            <a:xfrm>
              <a:off x="2424" y="472"/>
              <a:ext cx="2" cy="3172"/>
            </a:xfrm>
            <a:custGeom>
              <a:avLst/>
              <a:gdLst>
                <a:gd name="T0" fmla="*/ 0 w 2"/>
                <a:gd name="T1" fmla="*/ 0 h 3172"/>
                <a:gd name="T2" fmla="*/ 2 w 2"/>
                <a:gd name="T3" fmla="*/ 3172 h 3172"/>
                <a:gd name="T4" fmla="*/ 0 60000 65536"/>
                <a:gd name="T5" fmla="*/ 0 60000 65536"/>
                <a:gd name="T6" fmla="*/ 0 w 2"/>
                <a:gd name="T7" fmla="*/ 0 h 3172"/>
                <a:gd name="T8" fmla="*/ 2 w 2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172">
                  <a:moveTo>
                    <a:pt x="0" y="0"/>
                  </a:moveTo>
                  <a:lnTo>
                    <a:pt x="2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0" name="Freeform 360"/>
            <p:cNvSpPr>
              <a:spLocks/>
            </p:cNvSpPr>
            <p:nvPr/>
          </p:nvSpPr>
          <p:spPr bwMode="auto">
            <a:xfrm>
              <a:off x="2472" y="1706"/>
              <a:ext cx="3060" cy="2"/>
            </a:xfrm>
            <a:custGeom>
              <a:avLst/>
              <a:gdLst>
                <a:gd name="T0" fmla="*/ 0 w 3060"/>
                <a:gd name="T1" fmla="*/ 0 h 2"/>
                <a:gd name="T2" fmla="*/ 3060 w 3060"/>
                <a:gd name="T3" fmla="*/ 2 h 2"/>
                <a:gd name="T4" fmla="*/ 0 60000 65536"/>
                <a:gd name="T5" fmla="*/ 0 60000 65536"/>
                <a:gd name="T6" fmla="*/ 0 w 3060"/>
                <a:gd name="T7" fmla="*/ 0 h 2"/>
                <a:gd name="T8" fmla="*/ 3060 w 3060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60" h="2">
                  <a:moveTo>
                    <a:pt x="0" y="0"/>
                  </a:moveTo>
                  <a:lnTo>
                    <a:pt x="3060" y="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1" name="Freeform 361"/>
            <p:cNvSpPr>
              <a:spLocks/>
            </p:cNvSpPr>
            <p:nvPr/>
          </p:nvSpPr>
          <p:spPr bwMode="auto">
            <a:xfrm>
              <a:off x="2436" y="3468"/>
              <a:ext cx="3088" cy="1"/>
            </a:xfrm>
            <a:custGeom>
              <a:avLst/>
              <a:gdLst>
                <a:gd name="T0" fmla="*/ 0 w 3088"/>
                <a:gd name="T1" fmla="*/ 0 h 1"/>
                <a:gd name="T2" fmla="*/ 3088 w 3088"/>
                <a:gd name="T3" fmla="*/ 0 h 1"/>
                <a:gd name="T4" fmla="*/ 0 60000 65536"/>
                <a:gd name="T5" fmla="*/ 0 60000 65536"/>
                <a:gd name="T6" fmla="*/ 0 w 3088"/>
                <a:gd name="T7" fmla="*/ 0 h 1"/>
                <a:gd name="T8" fmla="*/ 3088 w 308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">
                  <a:moveTo>
                    <a:pt x="0" y="0"/>
                  </a:moveTo>
                  <a:lnTo>
                    <a:pt x="308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2" name="Freeform 362"/>
            <p:cNvSpPr>
              <a:spLocks/>
            </p:cNvSpPr>
            <p:nvPr/>
          </p:nvSpPr>
          <p:spPr bwMode="auto">
            <a:xfrm>
              <a:off x="2426" y="3292"/>
              <a:ext cx="3094" cy="2"/>
            </a:xfrm>
            <a:custGeom>
              <a:avLst/>
              <a:gdLst>
                <a:gd name="T0" fmla="*/ 0 w 3094"/>
                <a:gd name="T1" fmla="*/ 2 h 2"/>
                <a:gd name="T2" fmla="*/ 3094 w 3094"/>
                <a:gd name="T3" fmla="*/ 0 h 2"/>
                <a:gd name="T4" fmla="*/ 0 60000 65536"/>
                <a:gd name="T5" fmla="*/ 0 60000 65536"/>
                <a:gd name="T6" fmla="*/ 0 w 3094"/>
                <a:gd name="T7" fmla="*/ 0 h 2"/>
                <a:gd name="T8" fmla="*/ 3094 w 3094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4" h="2">
                  <a:moveTo>
                    <a:pt x="0" y="2"/>
                  </a:moveTo>
                  <a:lnTo>
                    <a:pt x="309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3" name="Line 363"/>
            <p:cNvSpPr>
              <a:spLocks noChangeShapeType="1"/>
            </p:cNvSpPr>
            <p:nvPr/>
          </p:nvSpPr>
          <p:spPr bwMode="auto">
            <a:xfrm>
              <a:off x="2426" y="3113"/>
              <a:ext cx="3130" cy="0"/>
            </a:xfrm>
            <a:prstGeom prst="line">
              <a:avLst/>
            </a:pr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4" name="Freeform 364"/>
            <p:cNvSpPr>
              <a:spLocks/>
            </p:cNvSpPr>
            <p:nvPr/>
          </p:nvSpPr>
          <p:spPr bwMode="auto">
            <a:xfrm>
              <a:off x="2428" y="2940"/>
              <a:ext cx="3096" cy="1"/>
            </a:xfrm>
            <a:custGeom>
              <a:avLst/>
              <a:gdLst>
                <a:gd name="T0" fmla="*/ 0 w 3096"/>
                <a:gd name="T1" fmla="*/ 0 h 1"/>
                <a:gd name="T2" fmla="*/ 3096 w 3096"/>
                <a:gd name="T3" fmla="*/ 0 h 1"/>
                <a:gd name="T4" fmla="*/ 0 60000 65536"/>
                <a:gd name="T5" fmla="*/ 0 60000 65536"/>
                <a:gd name="T6" fmla="*/ 0 w 3096"/>
                <a:gd name="T7" fmla="*/ 0 h 1"/>
                <a:gd name="T8" fmla="*/ 3096 w 309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6" h="1">
                  <a:moveTo>
                    <a:pt x="0" y="0"/>
                  </a:moveTo>
                  <a:lnTo>
                    <a:pt x="309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5" name="Freeform 365"/>
            <p:cNvSpPr>
              <a:spLocks/>
            </p:cNvSpPr>
            <p:nvPr/>
          </p:nvSpPr>
          <p:spPr bwMode="auto">
            <a:xfrm>
              <a:off x="2424" y="2764"/>
              <a:ext cx="3092" cy="1"/>
            </a:xfrm>
            <a:custGeom>
              <a:avLst/>
              <a:gdLst>
                <a:gd name="T0" fmla="*/ 0 w 3092"/>
                <a:gd name="T1" fmla="*/ 0 h 1"/>
                <a:gd name="T2" fmla="*/ 3092 w 3092"/>
                <a:gd name="T3" fmla="*/ 0 h 1"/>
                <a:gd name="T4" fmla="*/ 0 60000 65536"/>
                <a:gd name="T5" fmla="*/ 0 60000 65536"/>
                <a:gd name="T6" fmla="*/ 0 w 3092"/>
                <a:gd name="T7" fmla="*/ 0 h 1"/>
                <a:gd name="T8" fmla="*/ 3092 w 309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1">
                  <a:moveTo>
                    <a:pt x="0" y="0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6" name="Freeform 366"/>
            <p:cNvSpPr>
              <a:spLocks/>
            </p:cNvSpPr>
            <p:nvPr/>
          </p:nvSpPr>
          <p:spPr bwMode="auto">
            <a:xfrm>
              <a:off x="2420" y="2584"/>
              <a:ext cx="3100" cy="4"/>
            </a:xfrm>
            <a:custGeom>
              <a:avLst/>
              <a:gdLst>
                <a:gd name="T0" fmla="*/ 0 w 3100"/>
                <a:gd name="T1" fmla="*/ 4 h 4"/>
                <a:gd name="T2" fmla="*/ 3100 w 3100"/>
                <a:gd name="T3" fmla="*/ 0 h 4"/>
                <a:gd name="T4" fmla="*/ 0 60000 65536"/>
                <a:gd name="T5" fmla="*/ 0 60000 65536"/>
                <a:gd name="T6" fmla="*/ 0 w 3100"/>
                <a:gd name="T7" fmla="*/ 0 h 4"/>
                <a:gd name="T8" fmla="*/ 3100 w 3100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4">
                  <a:moveTo>
                    <a:pt x="0" y="4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7" name="Freeform 367"/>
            <p:cNvSpPr>
              <a:spLocks/>
            </p:cNvSpPr>
            <p:nvPr/>
          </p:nvSpPr>
          <p:spPr bwMode="auto">
            <a:xfrm>
              <a:off x="2420" y="2408"/>
              <a:ext cx="3108" cy="8"/>
            </a:xfrm>
            <a:custGeom>
              <a:avLst/>
              <a:gdLst>
                <a:gd name="T0" fmla="*/ 0 w 3108"/>
                <a:gd name="T1" fmla="*/ 8 h 8"/>
                <a:gd name="T2" fmla="*/ 3108 w 3108"/>
                <a:gd name="T3" fmla="*/ 0 h 8"/>
                <a:gd name="T4" fmla="*/ 0 60000 65536"/>
                <a:gd name="T5" fmla="*/ 0 60000 65536"/>
                <a:gd name="T6" fmla="*/ 0 w 3108"/>
                <a:gd name="T7" fmla="*/ 0 h 8"/>
                <a:gd name="T8" fmla="*/ 3108 w 310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8">
                  <a:moveTo>
                    <a:pt x="0" y="8"/>
                  </a:moveTo>
                  <a:lnTo>
                    <a:pt x="310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8" name="Freeform 368"/>
            <p:cNvSpPr>
              <a:spLocks/>
            </p:cNvSpPr>
            <p:nvPr/>
          </p:nvSpPr>
          <p:spPr bwMode="auto">
            <a:xfrm>
              <a:off x="2412" y="2232"/>
              <a:ext cx="3116" cy="4"/>
            </a:xfrm>
            <a:custGeom>
              <a:avLst/>
              <a:gdLst>
                <a:gd name="T0" fmla="*/ 0 w 3116"/>
                <a:gd name="T1" fmla="*/ 0 h 4"/>
                <a:gd name="T2" fmla="*/ 3116 w 3116"/>
                <a:gd name="T3" fmla="*/ 4 h 4"/>
                <a:gd name="T4" fmla="*/ 0 60000 65536"/>
                <a:gd name="T5" fmla="*/ 0 60000 65536"/>
                <a:gd name="T6" fmla="*/ 0 w 3116"/>
                <a:gd name="T7" fmla="*/ 0 h 4"/>
                <a:gd name="T8" fmla="*/ 3116 w 3116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4">
                  <a:moveTo>
                    <a:pt x="0" y="0"/>
                  </a:moveTo>
                  <a:lnTo>
                    <a:pt x="3116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9" name="Freeform 369"/>
            <p:cNvSpPr>
              <a:spLocks/>
            </p:cNvSpPr>
            <p:nvPr/>
          </p:nvSpPr>
          <p:spPr bwMode="auto">
            <a:xfrm>
              <a:off x="2472" y="1884"/>
              <a:ext cx="3052" cy="4"/>
            </a:xfrm>
            <a:custGeom>
              <a:avLst/>
              <a:gdLst>
                <a:gd name="T0" fmla="*/ 0 w 3052"/>
                <a:gd name="T1" fmla="*/ 4 h 4"/>
                <a:gd name="T2" fmla="*/ 3052 w 3052"/>
                <a:gd name="T3" fmla="*/ 0 h 4"/>
                <a:gd name="T4" fmla="*/ 0 60000 65536"/>
                <a:gd name="T5" fmla="*/ 0 60000 65536"/>
                <a:gd name="T6" fmla="*/ 0 w 3052"/>
                <a:gd name="T7" fmla="*/ 0 h 4"/>
                <a:gd name="T8" fmla="*/ 3052 w 305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52" h="4">
                  <a:moveTo>
                    <a:pt x="0" y="4"/>
                  </a:moveTo>
                  <a:lnTo>
                    <a:pt x="305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0" name="Freeform 370"/>
            <p:cNvSpPr>
              <a:spLocks/>
            </p:cNvSpPr>
            <p:nvPr/>
          </p:nvSpPr>
          <p:spPr bwMode="auto">
            <a:xfrm>
              <a:off x="2428" y="1532"/>
              <a:ext cx="3100" cy="1"/>
            </a:xfrm>
            <a:custGeom>
              <a:avLst/>
              <a:gdLst>
                <a:gd name="T0" fmla="*/ 0 w 3100"/>
                <a:gd name="T1" fmla="*/ 0 h 1"/>
                <a:gd name="T2" fmla="*/ 3100 w 3100"/>
                <a:gd name="T3" fmla="*/ 0 h 1"/>
                <a:gd name="T4" fmla="*/ 0 60000 65536"/>
                <a:gd name="T5" fmla="*/ 0 60000 65536"/>
                <a:gd name="T6" fmla="*/ 0 w 3100"/>
                <a:gd name="T7" fmla="*/ 0 h 1"/>
                <a:gd name="T8" fmla="*/ 3100 w 310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1">
                  <a:moveTo>
                    <a:pt x="0" y="0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1" name="Freeform 371"/>
            <p:cNvSpPr>
              <a:spLocks/>
            </p:cNvSpPr>
            <p:nvPr/>
          </p:nvSpPr>
          <p:spPr bwMode="auto">
            <a:xfrm>
              <a:off x="2416" y="1356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2" name="Freeform 372"/>
            <p:cNvSpPr>
              <a:spLocks/>
            </p:cNvSpPr>
            <p:nvPr/>
          </p:nvSpPr>
          <p:spPr bwMode="auto">
            <a:xfrm>
              <a:off x="2420" y="1180"/>
              <a:ext cx="3108" cy="4"/>
            </a:xfrm>
            <a:custGeom>
              <a:avLst/>
              <a:gdLst>
                <a:gd name="T0" fmla="*/ 0 w 3108"/>
                <a:gd name="T1" fmla="*/ 0 h 4"/>
                <a:gd name="T2" fmla="*/ 3108 w 3108"/>
                <a:gd name="T3" fmla="*/ 4 h 4"/>
                <a:gd name="T4" fmla="*/ 0 60000 65536"/>
                <a:gd name="T5" fmla="*/ 0 60000 65536"/>
                <a:gd name="T6" fmla="*/ 0 w 3108"/>
                <a:gd name="T7" fmla="*/ 0 h 4"/>
                <a:gd name="T8" fmla="*/ 3108 w 3108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4">
                  <a:moveTo>
                    <a:pt x="0" y="0"/>
                  </a:moveTo>
                  <a:lnTo>
                    <a:pt x="3108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3" name="Freeform 373"/>
            <p:cNvSpPr>
              <a:spLocks/>
            </p:cNvSpPr>
            <p:nvPr/>
          </p:nvSpPr>
          <p:spPr bwMode="auto">
            <a:xfrm>
              <a:off x="2416" y="1008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4" name="Freeform 374"/>
            <p:cNvSpPr>
              <a:spLocks/>
            </p:cNvSpPr>
            <p:nvPr/>
          </p:nvSpPr>
          <p:spPr bwMode="auto">
            <a:xfrm>
              <a:off x="2424" y="832"/>
              <a:ext cx="3104" cy="1"/>
            </a:xfrm>
            <a:custGeom>
              <a:avLst/>
              <a:gdLst>
                <a:gd name="T0" fmla="*/ 0 w 3104"/>
                <a:gd name="T1" fmla="*/ 0 h 1"/>
                <a:gd name="T2" fmla="*/ 3104 w 3104"/>
                <a:gd name="T3" fmla="*/ 0 h 1"/>
                <a:gd name="T4" fmla="*/ 0 60000 65536"/>
                <a:gd name="T5" fmla="*/ 0 60000 65536"/>
                <a:gd name="T6" fmla="*/ 0 w 3104"/>
                <a:gd name="T7" fmla="*/ 0 h 1"/>
                <a:gd name="T8" fmla="*/ 3104 w 310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4" h="1">
                  <a:moveTo>
                    <a:pt x="0" y="0"/>
                  </a:moveTo>
                  <a:lnTo>
                    <a:pt x="310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5" name="Freeform 375"/>
            <p:cNvSpPr>
              <a:spLocks/>
            </p:cNvSpPr>
            <p:nvPr/>
          </p:nvSpPr>
          <p:spPr bwMode="auto">
            <a:xfrm>
              <a:off x="2432" y="656"/>
              <a:ext cx="3092" cy="8"/>
            </a:xfrm>
            <a:custGeom>
              <a:avLst/>
              <a:gdLst>
                <a:gd name="T0" fmla="*/ 0 w 3092"/>
                <a:gd name="T1" fmla="*/ 8 h 8"/>
                <a:gd name="T2" fmla="*/ 3092 w 3092"/>
                <a:gd name="T3" fmla="*/ 0 h 8"/>
                <a:gd name="T4" fmla="*/ 0 60000 65536"/>
                <a:gd name="T5" fmla="*/ 0 60000 65536"/>
                <a:gd name="T6" fmla="*/ 0 w 3092"/>
                <a:gd name="T7" fmla="*/ 0 h 8"/>
                <a:gd name="T8" fmla="*/ 3092 w 3092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8">
                  <a:moveTo>
                    <a:pt x="0" y="8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6" name="Freeform 376"/>
            <p:cNvSpPr>
              <a:spLocks/>
            </p:cNvSpPr>
            <p:nvPr/>
          </p:nvSpPr>
          <p:spPr bwMode="auto">
            <a:xfrm>
              <a:off x="2440" y="472"/>
              <a:ext cx="3088" cy="12"/>
            </a:xfrm>
            <a:custGeom>
              <a:avLst/>
              <a:gdLst>
                <a:gd name="T0" fmla="*/ 0 w 3088"/>
                <a:gd name="T1" fmla="*/ 0 h 12"/>
                <a:gd name="T2" fmla="*/ 3088 w 3088"/>
                <a:gd name="T3" fmla="*/ 12 h 12"/>
                <a:gd name="T4" fmla="*/ 0 60000 65536"/>
                <a:gd name="T5" fmla="*/ 0 60000 65536"/>
                <a:gd name="T6" fmla="*/ 0 w 3088"/>
                <a:gd name="T7" fmla="*/ 0 h 12"/>
                <a:gd name="T8" fmla="*/ 3088 w 3088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2">
                  <a:moveTo>
                    <a:pt x="0" y="0"/>
                  </a:moveTo>
                  <a:lnTo>
                    <a:pt x="3088" y="1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7" name="Freeform 377"/>
            <p:cNvSpPr>
              <a:spLocks/>
            </p:cNvSpPr>
            <p:nvPr/>
          </p:nvSpPr>
          <p:spPr bwMode="auto">
            <a:xfrm>
              <a:off x="2416" y="3644"/>
              <a:ext cx="3116" cy="1"/>
            </a:xfrm>
            <a:custGeom>
              <a:avLst/>
              <a:gdLst>
                <a:gd name="T0" fmla="*/ 0 w 3116"/>
                <a:gd name="T1" fmla="*/ 0 h 1"/>
                <a:gd name="T2" fmla="*/ 3116 w 3116"/>
                <a:gd name="T3" fmla="*/ 0 h 1"/>
                <a:gd name="T4" fmla="*/ 0 60000 65536"/>
                <a:gd name="T5" fmla="*/ 0 60000 65536"/>
                <a:gd name="T6" fmla="*/ 0 w 3116"/>
                <a:gd name="T7" fmla="*/ 0 h 1"/>
                <a:gd name="T8" fmla="*/ 3116 w 31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1">
                  <a:moveTo>
                    <a:pt x="0" y="0"/>
                  </a:moveTo>
                  <a:lnTo>
                    <a:pt x="311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8" name="Freeform 378"/>
            <p:cNvSpPr>
              <a:spLocks/>
            </p:cNvSpPr>
            <p:nvPr/>
          </p:nvSpPr>
          <p:spPr bwMode="auto">
            <a:xfrm>
              <a:off x="5528" y="488"/>
              <a:ext cx="1" cy="3136"/>
            </a:xfrm>
            <a:custGeom>
              <a:avLst/>
              <a:gdLst>
                <a:gd name="T0" fmla="*/ 0 w 1"/>
                <a:gd name="T1" fmla="*/ 0 h 3136"/>
                <a:gd name="T2" fmla="*/ 0 w 1"/>
                <a:gd name="T3" fmla="*/ 3136 h 3136"/>
                <a:gd name="T4" fmla="*/ 0 60000 65536"/>
                <a:gd name="T5" fmla="*/ 0 60000 65536"/>
                <a:gd name="T6" fmla="*/ 0 w 1"/>
                <a:gd name="T7" fmla="*/ 0 h 3136"/>
                <a:gd name="T8" fmla="*/ 1 w 1"/>
                <a:gd name="T9" fmla="*/ 3136 h 31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36">
                  <a:moveTo>
                    <a:pt x="0" y="0"/>
                  </a:moveTo>
                  <a:lnTo>
                    <a:pt x="0" y="3136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9" name="Freeform 379"/>
            <p:cNvSpPr>
              <a:spLocks/>
            </p:cNvSpPr>
            <p:nvPr/>
          </p:nvSpPr>
          <p:spPr bwMode="auto">
            <a:xfrm>
              <a:off x="5332" y="480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0" name="Freeform 380"/>
            <p:cNvSpPr>
              <a:spLocks/>
            </p:cNvSpPr>
            <p:nvPr/>
          </p:nvSpPr>
          <p:spPr bwMode="auto">
            <a:xfrm>
              <a:off x="5136" y="480"/>
              <a:ext cx="4" cy="3168"/>
            </a:xfrm>
            <a:custGeom>
              <a:avLst/>
              <a:gdLst>
                <a:gd name="T0" fmla="*/ 4 w 4"/>
                <a:gd name="T1" fmla="*/ 0 h 3168"/>
                <a:gd name="T2" fmla="*/ 0 w 4"/>
                <a:gd name="T3" fmla="*/ 3168 h 3168"/>
                <a:gd name="T4" fmla="*/ 0 60000 65536"/>
                <a:gd name="T5" fmla="*/ 0 60000 65536"/>
                <a:gd name="T6" fmla="*/ 0 w 4"/>
                <a:gd name="T7" fmla="*/ 0 h 3168"/>
                <a:gd name="T8" fmla="*/ 4 w 4"/>
                <a:gd name="T9" fmla="*/ 3168 h 31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8">
                  <a:moveTo>
                    <a:pt x="4" y="0"/>
                  </a:moveTo>
                  <a:lnTo>
                    <a:pt x="0" y="3168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1" name="Freeform 381"/>
            <p:cNvSpPr>
              <a:spLocks/>
            </p:cNvSpPr>
            <p:nvPr/>
          </p:nvSpPr>
          <p:spPr bwMode="auto">
            <a:xfrm>
              <a:off x="4944" y="480"/>
              <a:ext cx="1" cy="3160"/>
            </a:xfrm>
            <a:custGeom>
              <a:avLst/>
              <a:gdLst>
                <a:gd name="T0" fmla="*/ 0 w 1"/>
                <a:gd name="T1" fmla="*/ 0 h 3160"/>
                <a:gd name="T2" fmla="*/ 0 w 1"/>
                <a:gd name="T3" fmla="*/ 3160 h 3160"/>
                <a:gd name="T4" fmla="*/ 0 60000 65536"/>
                <a:gd name="T5" fmla="*/ 0 60000 65536"/>
                <a:gd name="T6" fmla="*/ 0 w 1"/>
                <a:gd name="T7" fmla="*/ 0 h 3160"/>
                <a:gd name="T8" fmla="*/ 1 w 1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0">
                  <a:moveTo>
                    <a:pt x="0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2" name="Freeform 382"/>
            <p:cNvSpPr>
              <a:spLocks/>
            </p:cNvSpPr>
            <p:nvPr/>
          </p:nvSpPr>
          <p:spPr bwMode="auto">
            <a:xfrm>
              <a:off x="4748" y="476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3" name="Freeform 383"/>
            <p:cNvSpPr>
              <a:spLocks/>
            </p:cNvSpPr>
            <p:nvPr/>
          </p:nvSpPr>
          <p:spPr bwMode="auto">
            <a:xfrm>
              <a:off x="4544" y="472"/>
              <a:ext cx="14" cy="3191"/>
            </a:xfrm>
            <a:custGeom>
              <a:avLst/>
              <a:gdLst>
                <a:gd name="T0" fmla="*/ 0 w 14"/>
                <a:gd name="T1" fmla="*/ 0 h 3191"/>
                <a:gd name="T2" fmla="*/ 14 w 14"/>
                <a:gd name="T3" fmla="*/ 3191 h 3191"/>
                <a:gd name="T4" fmla="*/ 0 60000 65536"/>
                <a:gd name="T5" fmla="*/ 0 60000 65536"/>
                <a:gd name="T6" fmla="*/ 0 w 14"/>
                <a:gd name="T7" fmla="*/ 0 h 3191"/>
                <a:gd name="T8" fmla="*/ 14 w 14"/>
                <a:gd name="T9" fmla="*/ 3191 h 319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" h="3191">
                  <a:moveTo>
                    <a:pt x="0" y="0"/>
                  </a:moveTo>
                  <a:lnTo>
                    <a:pt x="14" y="3191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4" name="Freeform 384"/>
            <p:cNvSpPr>
              <a:spLocks/>
            </p:cNvSpPr>
            <p:nvPr/>
          </p:nvSpPr>
          <p:spPr bwMode="auto">
            <a:xfrm>
              <a:off x="4360" y="488"/>
              <a:ext cx="4" cy="3160"/>
            </a:xfrm>
            <a:custGeom>
              <a:avLst/>
              <a:gdLst>
                <a:gd name="T0" fmla="*/ 4 w 4"/>
                <a:gd name="T1" fmla="*/ 0 h 3160"/>
                <a:gd name="T2" fmla="*/ 0 w 4"/>
                <a:gd name="T3" fmla="*/ 3160 h 3160"/>
                <a:gd name="T4" fmla="*/ 0 60000 65536"/>
                <a:gd name="T5" fmla="*/ 0 60000 65536"/>
                <a:gd name="T6" fmla="*/ 0 w 4"/>
                <a:gd name="T7" fmla="*/ 0 h 3160"/>
                <a:gd name="T8" fmla="*/ 4 w 4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0">
                  <a:moveTo>
                    <a:pt x="4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5" name="Freeform 385"/>
            <p:cNvSpPr>
              <a:spLocks/>
            </p:cNvSpPr>
            <p:nvPr/>
          </p:nvSpPr>
          <p:spPr bwMode="auto">
            <a:xfrm>
              <a:off x="4168" y="488"/>
              <a:ext cx="1" cy="3152"/>
            </a:xfrm>
            <a:custGeom>
              <a:avLst/>
              <a:gdLst>
                <a:gd name="T0" fmla="*/ 0 w 1"/>
                <a:gd name="T1" fmla="*/ 0 h 3152"/>
                <a:gd name="T2" fmla="*/ 0 w 1"/>
                <a:gd name="T3" fmla="*/ 3152 h 3152"/>
                <a:gd name="T4" fmla="*/ 0 60000 65536"/>
                <a:gd name="T5" fmla="*/ 0 60000 65536"/>
                <a:gd name="T6" fmla="*/ 0 w 1"/>
                <a:gd name="T7" fmla="*/ 0 h 3152"/>
                <a:gd name="T8" fmla="*/ 1 w 1"/>
                <a:gd name="T9" fmla="*/ 3152 h 3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52">
                  <a:moveTo>
                    <a:pt x="0" y="0"/>
                  </a:moveTo>
                  <a:lnTo>
                    <a:pt x="0" y="315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6" name="Freeform 386"/>
            <p:cNvSpPr>
              <a:spLocks/>
            </p:cNvSpPr>
            <p:nvPr/>
          </p:nvSpPr>
          <p:spPr bwMode="auto">
            <a:xfrm>
              <a:off x="3776" y="464"/>
              <a:ext cx="11" cy="3199"/>
            </a:xfrm>
            <a:custGeom>
              <a:avLst/>
              <a:gdLst>
                <a:gd name="T0" fmla="*/ 0 w 11"/>
                <a:gd name="T1" fmla="*/ 0 h 3199"/>
                <a:gd name="T2" fmla="*/ 11 w 11"/>
                <a:gd name="T3" fmla="*/ 3199 h 3199"/>
                <a:gd name="T4" fmla="*/ 0 60000 65536"/>
                <a:gd name="T5" fmla="*/ 0 60000 65536"/>
                <a:gd name="T6" fmla="*/ 0 w 11"/>
                <a:gd name="T7" fmla="*/ 0 h 3199"/>
                <a:gd name="T8" fmla="*/ 11 w 11"/>
                <a:gd name="T9" fmla="*/ 3199 h 31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3199">
                  <a:moveTo>
                    <a:pt x="0" y="0"/>
                  </a:moveTo>
                  <a:lnTo>
                    <a:pt x="11" y="3199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7" name="Freeform 387"/>
            <p:cNvSpPr>
              <a:spLocks/>
            </p:cNvSpPr>
            <p:nvPr/>
          </p:nvSpPr>
          <p:spPr bwMode="auto">
            <a:xfrm>
              <a:off x="3584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8" name="Freeform 388"/>
            <p:cNvSpPr>
              <a:spLocks/>
            </p:cNvSpPr>
            <p:nvPr/>
          </p:nvSpPr>
          <p:spPr bwMode="auto">
            <a:xfrm>
              <a:off x="3392" y="484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9" name="Freeform 389"/>
            <p:cNvSpPr>
              <a:spLocks/>
            </p:cNvSpPr>
            <p:nvPr/>
          </p:nvSpPr>
          <p:spPr bwMode="auto">
            <a:xfrm>
              <a:off x="3192" y="480"/>
              <a:ext cx="8" cy="3164"/>
            </a:xfrm>
            <a:custGeom>
              <a:avLst/>
              <a:gdLst>
                <a:gd name="T0" fmla="*/ 0 w 8"/>
                <a:gd name="T1" fmla="*/ 0 h 3164"/>
                <a:gd name="T2" fmla="*/ 8 w 8"/>
                <a:gd name="T3" fmla="*/ 3164 h 3164"/>
                <a:gd name="T4" fmla="*/ 0 60000 65536"/>
                <a:gd name="T5" fmla="*/ 0 60000 65536"/>
                <a:gd name="T6" fmla="*/ 0 w 8"/>
                <a:gd name="T7" fmla="*/ 0 h 3164"/>
                <a:gd name="T8" fmla="*/ 8 w 8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" h="3164">
                  <a:moveTo>
                    <a:pt x="0" y="0"/>
                  </a:moveTo>
                  <a:lnTo>
                    <a:pt x="8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00" name="Freeform 390"/>
            <p:cNvSpPr>
              <a:spLocks/>
            </p:cNvSpPr>
            <p:nvPr/>
          </p:nvSpPr>
          <p:spPr bwMode="auto">
            <a:xfrm>
              <a:off x="3004" y="480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01" name="Freeform 391"/>
            <p:cNvSpPr>
              <a:spLocks/>
            </p:cNvSpPr>
            <p:nvPr/>
          </p:nvSpPr>
          <p:spPr bwMode="auto">
            <a:xfrm>
              <a:off x="2812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02" name="Freeform 392"/>
            <p:cNvSpPr>
              <a:spLocks/>
            </p:cNvSpPr>
            <p:nvPr/>
          </p:nvSpPr>
          <p:spPr bwMode="auto">
            <a:xfrm>
              <a:off x="2616" y="480"/>
              <a:ext cx="1" cy="3164"/>
            </a:xfrm>
            <a:custGeom>
              <a:avLst/>
              <a:gdLst>
                <a:gd name="T0" fmla="*/ 0 w 1"/>
                <a:gd name="T1" fmla="*/ 0 h 3164"/>
                <a:gd name="T2" fmla="*/ 0 w 1"/>
                <a:gd name="T3" fmla="*/ 3164 h 3164"/>
                <a:gd name="T4" fmla="*/ 0 60000 65536"/>
                <a:gd name="T5" fmla="*/ 0 60000 65536"/>
                <a:gd name="T6" fmla="*/ 0 w 1"/>
                <a:gd name="T7" fmla="*/ 0 h 3164"/>
                <a:gd name="T8" fmla="*/ 1 w 1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4">
                  <a:moveTo>
                    <a:pt x="0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43" name="Line 327"/>
          <p:cNvSpPr>
            <a:spLocks noChangeShapeType="1"/>
          </p:cNvSpPr>
          <p:nvPr/>
        </p:nvSpPr>
        <p:spPr bwMode="auto">
          <a:xfrm>
            <a:off x="3924300" y="3284538"/>
            <a:ext cx="48974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44" name="Line 328"/>
          <p:cNvSpPr>
            <a:spLocks noChangeShapeType="1"/>
          </p:cNvSpPr>
          <p:nvPr/>
        </p:nvSpPr>
        <p:spPr bwMode="auto">
          <a:xfrm flipV="1">
            <a:off x="6300788" y="765175"/>
            <a:ext cx="0" cy="50403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46" name="Text Box 331"/>
          <p:cNvSpPr txBox="1">
            <a:spLocks noChangeArrowheads="1"/>
          </p:cNvSpPr>
          <p:nvPr/>
        </p:nvSpPr>
        <p:spPr bwMode="auto">
          <a:xfrm>
            <a:off x="6516688" y="32845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0247" name="Text Box 332"/>
          <p:cNvSpPr txBox="1">
            <a:spLocks noChangeArrowheads="1"/>
          </p:cNvSpPr>
          <p:nvPr/>
        </p:nvSpPr>
        <p:spPr bwMode="auto">
          <a:xfrm>
            <a:off x="6443663" y="3284538"/>
            <a:ext cx="215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1   2   3  4   5   6   7</a:t>
            </a:r>
          </a:p>
        </p:txBody>
      </p:sp>
      <p:sp>
        <p:nvSpPr>
          <p:cNvPr id="10248" name="Text Box 333"/>
          <p:cNvSpPr txBox="1">
            <a:spLocks noChangeArrowheads="1"/>
          </p:cNvSpPr>
          <p:nvPr/>
        </p:nvSpPr>
        <p:spPr bwMode="auto">
          <a:xfrm>
            <a:off x="3995738" y="3213100"/>
            <a:ext cx="21852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-7 -6 </a:t>
            </a:r>
            <a:r>
              <a:rPr lang="ru-RU" b="1" dirty="0" smtClean="0"/>
              <a:t> -</a:t>
            </a:r>
            <a:r>
              <a:rPr lang="ru-RU" b="1" dirty="0"/>
              <a:t>5 </a:t>
            </a:r>
            <a:r>
              <a:rPr lang="ru-RU" b="1" dirty="0" smtClean="0"/>
              <a:t> -</a:t>
            </a:r>
            <a:r>
              <a:rPr lang="ru-RU" b="1" dirty="0"/>
              <a:t>4  </a:t>
            </a:r>
            <a:r>
              <a:rPr lang="ru-RU" b="1" dirty="0" smtClean="0"/>
              <a:t> -3   </a:t>
            </a:r>
            <a:r>
              <a:rPr lang="ru-RU" b="1" dirty="0"/>
              <a:t>-2  -1</a:t>
            </a:r>
          </a:p>
        </p:txBody>
      </p:sp>
      <p:sp>
        <p:nvSpPr>
          <p:cNvPr id="10249" name="Text Box 334"/>
          <p:cNvSpPr txBox="1">
            <a:spLocks noChangeArrowheads="1"/>
          </p:cNvSpPr>
          <p:nvPr/>
        </p:nvSpPr>
        <p:spPr bwMode="auto">
          <a:xfrm>
            <a:off x="6011863" y="1125538"/>
            <a:ext cx="3111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7</a:t>
            </a:r>
          </a:p>
          <a:p>
            <a:r>
              <a:rPr lang="ru-RU" b="1"/>
              <a:t>6</a:t>
            </a:r>
          </a:p>
          <a:p>
            <a:r>
              <a:rPr lang="ru-RU" b="1"/>
              <a:t>5</a:t>
            </a:r>
          </a:p>
          <a:p>
            <a:r>
              <a:rPr lang="ru-RU" b="1"/>
              <a:t>4</a:t>
            </a:r>
          </a:p>
          <a:p>
            <a:r>
              <a:rPr lang="ru-RU" b="1"/>
              <a:t>3</a:t>
            </a:r>
          </a:p>
          <a:p>
            <a:r>
              <a:rPr lang="ru-RU" b="1"/>
              <a:t>2</a:t>
            </a:r>
          </a:p>
          <a:p>
            <a:r>
              <a:rPr lang="ru-RU" b="1"/>
              <a:t>1</a:t>
            </a:r>
          </a:p>
        </p:txBody>
      </p:sp>
      <p:sp>
        <p:nvSpPr>
          <p:cNvPr id="10250" name="Text Box 335"/>
          <p:cNvSpPr txBox="1">
            <a:spLocks noChangeArrowheads="1"/>
          </p:cNvSpPr>
          <p:nvPr/>
        </p:nvSpPr>
        <p:spPr bwMode="auto">
          <a:xfrm>
            <a:off x="6011863" y="3357563"/>
            <a:ext cx="3873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-1</a:t>
            </a:r>
          </a:p>
          <a:p>
            <a:r>
              <a:rPr lang="ru-RU" b="1"/>
              <a:t>-2</a:t>
            </a:r>
          </a:p>
          <a:p>
            <a:r>
              <a:rPr lang="ru-RU" b="1"/>
              <a:t>-3</a:t>
            </a:r>
          </a:p>
          <a:p>
            <a:r>
              <a:rPr lang="ru-RU" b="1"/>
              <a:t>-4</a:t>
            </a:r>
          </a:p>
          <a:p>
            <a:r>
              <a:rPr lang="ru-RU" b="1"/>
              <a:t>-5</a:t>
            </a:r>
          </a:p>
          <a:p>
            <a:r>
              <a:rPr lang="ru-RU" b="1"/>
              <a:t>-6</a:t>
            </a:r>
          </a:p>
          <a:p>
            <a:r>
              <a:rPr lang="ru-RU" b="1"/>
              <a:t>-7</a:t>
            </a:r>
          </a:p>
        </p:txBody>
      </p:sp>
      <p:sp>
        <p:nvSpPr>
          <p:cNvPr id="10251" name="Text Box 336"/>
          <p:cNvSpPr txBox="1">
            <a:spLocks noChangeArrowheads="1"/>
          </p:cNvSpPr>
          <p:nvPr/>
        </p:nvSpPr>
        <p:spPr bwMode="auto">
          <a:xfrm>
            <a:off x="1000100" y="285728"/>
            <a:ext cx="67169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/>
              <a:t>Найдите наибольшее значение функции </a:t>
            </a:r>
          </a:p>
        </p:txBody>
      </p:sp>
      <p:sp>
        <p:nvSpPr>
          <p:cNvPr id="10252" name="Text Box 337"/>
          <p:cNvSpPr txBox="1">
            <a:spLocks noChangeArrowheads="1"/>
          </p:cNvSpPr>
          <p:nvPr/>
        </p:nvSpPr>
        <p:spPr bwMode="auto">
          <a:xfrm>
            <a:off x="1187450" y="198913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/>
              <a:t>5</a:t>
            </a:r>
          </a:p>
        </p:txBody>
      </p:sp>
      <p:sp>
        <p:nvSpPr>
          <p:cNvPr id="10253" name="Text Box 338"/>
          <p:cNvSpPr txBox="1">
            <a:spLocks noChangeArrowheads="1"/>
          </p:cNvSpPr>
          <p:nvPr/>
        </p:nvSpPr>
        <p:spPr bwMode="auto">
          <a:xfrm>
            <a:off x="1187450" y="2781300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/>
              <a:t>7</a:t>
            </a:r>
          </a:p>
        </p:txBody>
      </p:sp>
      <p:sp>
        <p:nvSpPr>
          <p:cNvPr id="10254" name="Text Box 339"/>
          <p:cNvSpPr txBox="1">
            <a:spLocks noChangeArrowheads="1"/>
          </p:cNvSpPr>
          <p:nvPr/>
        </p:nvSpPr>
        <p:spPr bwMode="auto">
          <a:xfrm>
            <a:off x="1187450" y="371633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3</a:t>
            </a:r>
          </a:p>
        </p:txBody>
      </p:sp>
      <p:sp>
        <p:nvSpPr>
          <p:cNvPr id="10255" name="Text Box 340"/>
          <p:cNvSpPr txBox="1">
            <a:spLocks noChangeArrowheads="1"/>
          </p:cNvSpPr>
          <p:nvPr/>
        </p:nvSpPr>
        <p:spPr bwMode="auto">
          <a:xfrm>
            <a:off x="1258888" y="4581525"/>
            <a:ext cx="455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-4</a:t>
            </a:r>
          </a:p>
        </p:txBody>
      </p:sp>
      <p:sp>
        <p:nvSpPr>
          <p:cNvPr id="29013" name="AutoShape 34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2781300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29017" name="AutoShape 345"/>
          <p:cNvSpPr>
            <a:spLocks noChangeArrowheads="1"/>
          </p:cNvSpPr>
          <p:nvPr/>
        </p:nvSpPr>
        <p:spPr bwMode="auto">
          <a:xfrm>
            <a:off x="2357422" y="1785926"/>
            <a:ext cx="2301877" cy="720725"/>
          </a:xfrm>
          <a:prstGeom prst="wedgeEllipseCallout">
            <a:avLst>
              <a:gd name="adj1" fmla="val -90492"/>
              <a:gd name="adj2" fmla="val 124428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молодец!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018" name="AutoShape 34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1989138"/>
            <a:ext cx="360362" cy="503237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1</a:t>
            </a:r>
          </a:p>
        </p:txBody>
      </p:sp>
      <p:sp>
        <p:nvSpPr>
          <p:cNvPr id="29019" name="AutoShape 34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3644900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3</a:t>
            </a:r>
          </a:p>
        </p:txBody>
      </p:sp>
      <p:sp>
        <p:nvSpPr>
          <p:cNvPr id="29020" name="AutoShape 34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4508500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4</a:t>
            </a:r>
          </a:p>
        </p:txBody>
      </p:sp>
      <p:sp>
        <p:nvSpPr>
          <p:cNvPr id="29021" name="AutoShape 349"/>
          <p:cNvSpPr>
            <a:spLocks noChangeArrowheads="1"/>
          </p:cNvSpPr>
          <p:nvPr/>
        </p:nvSpPr>
        <p:spPr bwMode="auto">
          <a:xfrm>
            <a:off x="2643174" y="3643314"/>
            <a:ext cx="2592388" cy="649287"/>
          </a:xfrm>
          <a:prstGeom prst="wedgeEllipseCallout">
            <a:avLst>
              <a:gd name="adj1" fmla="val -86454"/>
              <a:gd name="adj2" fmla="val 11712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29022" name="AutoShape 350"/>
          <p:cNvSpPr>
            <a:spLocks noChangeArrowheads="1"/>
          </p:cNvSpPr>
          <p:nvPr/>
        </p:nvSpPr>
        <p:spPr bwMode="auto">
          <a:xfrm>
            <a:off x="2428860" y="2643182"/>
            <a:ext cx="2736850" cy="576262"/>
          </a:xfrm>
          <a:prstGeom prst="wedgeEllipseCallout">
            <a:avLst>
              <a:gd name="adj1" fmla="val -82656"/>
              <a:gd name="adj2" fmla="val 167782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29023" name="AutoShape 351"/>
          <p:cNvSpPr>
            <a:spLocks noChangeArrowheads="1"/>
          </p:cNvSpPr>
          <p:nvPr/>
        </p:nvSpPr>
        <p:spPr bwMode="auto">
          <a:xfrm>
            <a:off x="2411413" y="908050"/>
            <a:ext cx="2160587" cy="576263"/>
          </a:xfrm>
          <a:prstGeom prst="wedgeEllipseCallout">
            <a:avLst>
              <a:gd name="adj1" fmla="val -92028"/>
              <a:gd name="adj2" fmla="val 173139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264" name="AutoShape 35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504825" cy="503237"/>
          </a:xfrm>
          <a:prstGeom prst="actionButtonBackPrevious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5" name="AutoShape 35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" name="Group 357"/>
          <p:cNvGrpSpPr>
            <a:grpSpLocks/>
          </p:cNvGrpSpPr>
          <p:nvPr/>
        </p:nvGrpSpPr>
        <p:grpSpPr bwMode="auto">
          <a:xfrm rot="10800000">
            <a:off x="6286512" y="1141432"/>
            <a:ext cx="1285884" cy="214314"/>
            <a:chOff x="3560" y="1328"/>
            <a:chExt cx="409" cy="46"/>
          </a:xfrm>
        </p:grpSpPr>
        <p:sp>
          <p:nvSpPr>
            <p:cNvPr id="10267" name="Line 356"/>
            <p:cNvSpPr>
              <a:spLocks noChangeShapeType="1"/>
            </p:cNvSpPr>
            <p:nvPr/>
          </p:nvSpPr>
          <p:spPr bwMode="auto">
            <a:xfrm>
              <a:off x="3606" y="1344"/>
              <a:ext cx="363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8" name="Oval 355"/>
            <p:cNvSpPr>
              <a:spLocks noChangeArrowheads="1"/>
            </p:cNvSpPr>
            <p:nvPr/>
          </p:nvSpPr>
          <p:spPr bwMode="auto">
            <a:xfrm>
              <a:off x="3560" y="1328"/>
              <a:ext cx="46" cy="4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5" name="Полилиния 64"/>
          <p:cNvSpPr/>
          <p:nvPr/>
        </p:nvSpPr>
        <p:spPr>
          <a:xfrm>
            <a:off x="4862945" y="1214422"/>
            <a:ext cx="2923765" cy="3385287"/>
          </a:xfrm>
          <a:custGeom>
            <a:avLst/>
            <a:gdLst>
              <a:gd name="connsiteX0" fmla="*/ 0 w 2842491"/>
              <a:gd name="connsiteY0" fmla="*/ 3334327 h 3334327"/>
              <a:gd name="connsiteX1" fmla="*/ 1330037 w 2842491"/>
              <a:gd name="connsiteY1" fmla="*/ 840509 h 3334327"/>
              <a:gd name="connsiteX2" fmla="*/ 2632364 w 2842491"/>
              <a:gd name="connsiteY2" fmla="*/ 120073 h 3334327"/>
              <a:gd name="connsiteX3" fmla="*/ 2590800 w 2842491"/>
              <a:gd name="connsiteY3" fmla="*/ 120073 h 3334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2491" h="3334327">
                <a:moveTo>
                  <a:pt x="0" y="3334327"/>
                </a:moveTo>
                <a:cubicBezTo>
                  <a:pt x="445655" y="2355272"/>
                  <a:pt x="891310" y="1376218"/>
                  <a:pt x="1330037" y="840509"/>
                </a:cubicBezTo>
                <a:cubicBezTo>
                  <a:pt x="1768764" y="304800"/>
                  <a:pt x="2422237" y="240146"/>
                  <a:pt x="2632364" y="120073"/>
                </a:cubicBezTo>
                <a:cubicBezTo>
                  <a:pt x="2842491" y="0"/>
                  <a:pt x="2716645" y="60036"/>
                  <a:pt x="2590800" y="120073"/>
                </a:cubicBezTo>
              </a:path>
            </a:pathLst>
          </a:custGeom>
          <a:ln w="38100">
            <a:solidFill>
              <a:srgbClr val="00206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0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90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90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2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90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90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0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90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18"/>
                  </p:tgtEl>
                </p:cond>
              </p:nextCondLst>
            </p:seq>
          </p:childTnLst>
        </p:cTn>
      </p:par>
    </p:tnLst>
    <p:bldLst>
      <p:bldP spid="29017" grpId="0" animBg="1"/>
      <p:bldP spid="29021" grpId="0" animBg="1"/>
      <p:bldP spid="29021" grpId="1" animBg="1"/>
      <p:bldP spid="29022" grpId="0" animBg="1"/>
      <p:bldP spid="29022" grpId="1" animBg="1"/>
      <p:bldP spid="29023" grpId="0" animBg="1"/>
      <p:bldP spid="2902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58"/>
          <p:cNvGrpSpPr>
            <a:grpSpLocks/>
          </p:cNvGrpSpPr>
          <p:nvPr/>
        </p:nvGrpSpPr>
        <p:grpSpPr bwMode="auto">
          <a:xfrm>
            <a:off x="3829050" y="736600"/>
            <a:ext cx="4991100" cy="5078413"/>
            <a:chOff x="2412" y="464"/>
            <a:chExt cx="3144" cy="3199"/>
          </a:xfrm>
        </p:grpSpPr>
        <p:sp>
          <p:nvSpPr>
            <p:cNvPr id="10269" name="Freeform 359"/>
            <p:cNvSpPr>
              <a:spLocks/>
            </p:cNvSpPr>
            <p:nvPr/>
          </p:nvSpPr>
          <p:spPr bwMode="auto">
            <a:xfrm>
              <a:off x="2424" y="472"/>
              <a:ext cx="2" cy="3172"/>
            </a:xfrm>
            <a:custGeom>
              <a:avLst/>
              <a:gdLst>
                <a:gd name="T0" fmla="*/ 0 w 2"/>
                <a:gd name="T1" fmla="*/ 0 h 3172"/>
                <a:gd name="T2" fmla="*/ 2 w 2"/>
                <a:gd name="T3" fmla="*/ 3172 h 3172"/>
                <a:gd name="T4" fmla="*/ 0 60000 65536"/>
                <a:gd name="T5" fmla="*/ 0 60000 65536"/>
                <a:gd name="T6" fmla="*/ 0 w 2"/>
                <a:gd name="T7" fmla="*/ 0 h 3172"/>
                <a:gd name="T8" fmla="*/ 2 w 2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172">
                  <a:moveTo>
                    <a:pt x="0" y="0"/>
                  </a:moveTo>
                  <a:lnTo>
                    <a:pt x="2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0" name="Freeform 360"/>
            <p:cNvSpPr>
              <a:spLocks/>
            </p:cNvSpPr>
            <p:nvPr/>
          </p:nvSpPr>
          <p:spPr bwMode="auto">
            <a:xfrm>
              <a:off x="2472" y="1706"/>
              <a:ext cx="3060" cy="2"/>
            </a:xfrm>
            <a:custGeom>
              <a:avLst/>
              <a:gdLst>
                <a:gd name="T0" fmla="*/ 0 w 3060"/>
                <a:gd name="T1" fmla="*/ 0 h 2"/>
                <a:gd name="T2" fmla="*/ 3060 w 3060"/>
                <a:gd name="T3" fmla="*/ 2 h 2"/>
                <a:gd name="T4" fmla="*/ 0 60000 65536"/>
                <a:gd name="T5" fmla="*/ 0 60000 65536"/>
                <a:gd name="T6" fmla="*/ 0 w 3060"/>
                <a:gd name="T7" fmla="*/ 0 h 2"/>
                <a:gd name="T8" fmla="*/ 3060 w 3060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60" h="2">
                  <a:moveTo>
                    <a:pt x="0" y="0"/>
                  </a:moveTo>
                  <a:lnTo>
                    <a:pt x="3060" y="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1" name="Freeform 361"/>
            <p:cNvSpPr>
              <a:spLocks/>
            </p:cNvSpPr>
            <p:nvPr/>
          </p:nvSpPr>
          <p:spPr bwMode="auto">
            <a:xfrm>
              <a:off x="2436" y="3468"/>
              <a:ext cx="3088" cy="1"/>
            </a:xfrm>
            <a:custGeom>
              <a:avLst/>
              <a:gdLst>
                <a:gd name="T0" fmla="*/ 0 w 3088"/>
                <a:gd name="T1" fmla="*/ 0 h 1"/>
                <a:gd name="T2" fmla="*/ 3088 w 3088"/>
                <a:gd name="T3" fmla="*/ 0 h 1"/>
                <a:gd name="T4" fmla="*/ 0 60000 65536"/>
                <a:gd name="T5" fmla="*/ 0 60000 65536"/>
                <a:gd name="T6" fmla="*/ 0 w 3088"/>
                <a:gd name="T7" fmla="*/ 0 h 1"/>
                <a:gd name="T8" fmla="*/ 3088 w 308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">
                  <a:moveTo>
                    <a:pt x="0" y="0"/>
                  </a:moveTo>
                  <a:lnTo>
                    <a:pt x="308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2" name="Freeform 362"/>
            <p:cNvSpPr>
              <a:spLocks/>
            </p:cNvSpPr>
            <p:nvPr/>
          </p:nvSpPr>
          <p:spPr bwMode="auto">
            <a:xfrm>
              <a:off x="2426" y="3292"/>
              <a:ext cx="3094" cy="2"/>
            </a:xfrm>
            <a:custGeom>
              <a:avLst/>
              <a:gdLst>
                <a:gd name="T0" fmla="*/ 0 w 3094"/>
                <a:gd name="T1" fmla="*/ 2 h 2"/>
                <a:gd name="T2" fmla="*/ 3094 w 3094"/>
                <a:gd name="T3" fmla="*/ 0 h 2"/>
                <a:gd name="T4" fmla="*/ 0 60000 65536"/>
                <a:gd name="T5" fmla="*/ 0 60000 65536"/>
                <a:gd name="T6" fmla="*/ 0 w 3094"/>
                <a:gd name="T7" fmla="*/ 0 h 2"/>
                <a:gd name="T8" fmla="*/ 3094 w 3094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4" h="2">
                  <a:moveTo>
                    <a:pt x="0" y="2"/>
                  </a:moveTo>
                  <a:lnTo>
                    <a:pt x="309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3" name="Line 363"/>
            <p:cNvSpPr>
              <a:spLocks noChangeShapeType="1"/>
            </p:cNvSpPr>
            <p:nvPr/>
          </p:nvSpPr>
          <p:spPr bwMode="auto">
            <a:xfrm>
              <a:off x="2426" y="3113"/>
              <a:ext cx="3130" cy="0"/>
            </a:xfrm>
            <a:prstGeom prst="line">
              <a:avLst/>
            </a:pr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4" name="Freeform 364"/>
            <p:cNvSpPr>
              <a:spLocks/>
            </p:cNvSpPr>
            <p:nvPr/>
          </p:nvSpPr>
          <p:spPr bwMode="auto">
            <a:xfrm>
              <a:off x="2428" y="2940"/>
              <a:ext cx="3096" cy="1"/>
            </a:xfrm>
            <a:custGeom>
              <a:avLst/>
              <a:gdLst>
                <a:gd name="T0" fmla="*/ 0 w 3096"/>
                <a:gd name="T1" fmla="*/ 0 h 1"/>
                <a:gd name="T2" fmla="*/ 3096 w 3096"/>
                <a:gd name="T3" fmla="*/ 0 h 1"/>
                <a:gd name="T4" fmla="*/ 0 60000 65536"/>
                <a:gd name="T5" fmla="*/ 0 60000 65536"/>
                <a:gd name="T6" fmla="*/ 0 w 3096"/>
                <a:gd name="T7" fmla="*/ 0 h 1"/>
                <a:gd name="T8" fmla="*/ 3096 w 309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6" h="1">
                  <a:moveTo>
                    <a:pt x="0" y="0"/>
                  </a:moveTo>
                  <a:lnTo>
                    <a:pt x="309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5" name="Freeform 365"/>
            <p:cNvSpPr>
              <a:spLocks/>
            </p:cNvSpPr>
            <p:nvPr/>
          </p:nvSpPr>
          <p:spPr bwMode="auto">
            <a:xfrm>
              <a:off x="2424" y="2764"/>
              <a:ext cx="3092" cy="1"/>
            </a:xfrm>
            <a:custGeom>
              <a:avLst/>
              <a:gdLst>
                <a:gd name="T0" fmla="*/ 0 w 3092"/>
                <a:gd name="T1" fmla="*/ 0 h 1"/>
                <a:gd name="T2" fmla="*/ 3092 w 3092"/>
                <a:gd name="T3" fmla="*/ 0 h 1"/>
                <a:gd name="T4" fmla="*/ 0 60000 65536"/>
                <a:gd name="T5" fmla="*/ 0 60000 65536"/>
                <a:gd name="T6" fmla="*/ 0 w 3092"/>
                <a:gd name="T7" fmla="*/ 0 h 1"/>
                <a:gd name="T8" fmla="*/ 3092 w 309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1">
                  <a:moveTo>
                    <a:pt x="0" y="0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6" name="Freeform 366"/>
            <p:cNvSpPr>
              <a:spLocks/>
            </p:cNvSpPr>
            <p:nvPr/>
          </p:nvSpPr>
          <p:spPr bwMode="auto">
            <a:xfrm>
              <a:off x="2420" y="2584"/>
              <a:ext cx="3100" cy="4"/>
            </a:xfrm>
            <a:custGeom>
              <a:avLst/>
              <a:gdLst>
                <a:gd name="T0" fmla="*/ 0 w 3100"/>
                <a:gd name="T1" fmla="*/ 4 h 4"/>
                <a:gd name="T2" fmla="*/ 3100 w 3100"/>
                <a:gd name="T3" fmla="*/ 0 h 4"/>
                <a:gd name="T4" fmla="*/ 0 60000 65536"/>
                <a:gd name="T5" fmla="*/ 0 60000 65536"/>
                <a:gd name="T6" fmla="*/ 0 w 3100"/>
                <a:gd name="T7" fmla="*/ 0 h 4"/>
                <a:gd name="T8" fmla="*/ 3100 w 3100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4">
                  <a:moveTo>
                    <a:pt x="0" y="4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7" name="Freeform 367"/>
            <p:cNvSpPr>
              <a:spLocks/>
            </p:cNvSpPr>
            <p:nvPr/>
          </p:nvSpPr>
          <p:spPr bwMode="auto">
            <a:xfrm>
              <a:off x="2420" y="2408"/>
              <a:ext cx="3108" cy="8"/>
            </a:xfrm>
            <a:custGeom>
              <a:avLst/>
              <a:gdLst>
                <a:gd name="T0" fmla="*/ 0 w 3108"/>
                <a:gd name="T1" fmla="*/ 8 h 8"/>
                <a:gd name="T2" fmla="*/ 3108 w 3108"/>
                <a:gd name="T3" fmla="*/ 0 h 8"/>
                <a:gd name="T4" fmla="*/ 0 60000 65536"/>
                <a:gd name="T5" fmla="*/ 0 60000 65536"/>
                <a:gd name="T6" fmla="*/ 0 w 3108"/>
                <a:gd name="T7" fmla="*/ 0 h 8"/>
                <a:gd name="T8" fmla="*/ 3108 w 310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8">
                  <a:moveTo>
                    <a:pt x="0" y="8"/>
                  </a:moveTo>
                  <a:lnTo>
                    <a:pt x="310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8" name="Freeform 368"/>
            <p:cNvSpPr>
              <a:spLocks/>
            </p:cNvSpPr>
            <p:nvPr/>
          </p:nvSpPr>
          <p:spPr bwMode="auto">
            <a:xfrm>
              <a:off x="2412" y="2232"/>
              <a:ext cx="3116" cy="4"/>
            </a:xfrm>
            <a:custGeom>
              <a:avLst/>
              <a:gdLst>
                <a:gd name="T0" fmla="*/ 0 w 3116"/>
                <a:gd name="T1" fmla="*/ 0 h 4"/>
                <a:gd name="T2" fmla="*/ 3116 w 3116"/>
                <a:gd name="T3" fmla="*/ 4 h 4"/>
                <a:gd name="T4" fmla="*/ 0 60000 65536"/>
                <a:gd name="T5" fmla="*/ 0 60000 65536"/>
                <a:gd name="T6" fmla="*/ 0 w 3116"/>
                <a:gd name="T7" fmla="*/ 0 h 4"/>
                <a:gd name="T8" fmla="*/ 3116 w 3116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4">
                  <a:moveTo>
                    <a:pt x="0" y="0"/>
                  </a:moveTo>
                  <a:lnTo>
                    <a:pt x="3116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9" name="Freeform 369"/>
            <p:cNvSpPr>
              <a:spLocks/>
            </p:cNvSpPr>
            <p:nvPr/>
          </p:nvSpPr>
          <p:spPr bwMode="auto">
            <a:xfrm>
              <a:off x="2472" y="1884"/>
              <a:ext cx="3052" cy="4"/>
            </a:xfrm>
            <a:custGeom>
              <a:avLst/>
              <a:gdLst>
                <a:gd name="T0" fmla="*/ 0 w 3052"/>
                <a:gd name="T1" fmla="*/ 4 h 4"/>
                <a:gd name="T2" fmla="*/ 3052 w 3052"/>
                <a:gd name="T3" fmla="*/ 0 h 4"/>
                <a:gd name="T4" fmla="*/ 0 60000 65536"/>
                <a:gd name="T5" fmla="*/ 0 60000 65536"/>
                <a:gd name="T6" fmla="*/ 0 w 3052"/>
                <a:gd name="T7" fmla="*/ 0 h 4"/>
                <a:gd name="T8" fmla="*/ 3052 w 305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52" h="4">
                  <a:moveTo>
                    <a:pt x="0" y="4"/>
                  </a:moveTo>
                  <a:lnTo>
                    <a:pt x="305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0" name="Freeform 370"/>
            <p:cNvSpPr>
              <a:spLocks/>
            </p:cNvSpPr>
            <p:nvPr/>
          </p:nvSpPr>
          <p:spPr bwMode="auto">
            <a:xfrm>
              <a:off x="2428" y="1532"/>
              <a:ext cx="3100" cy="1"/>
            </a:xfrm>
            <a:custGeom>
              <a:avLst/>
              <a:gdLst>
                <a:gd name="T0" fmla="*/ 0 w 3100"/>
                <a:gd name="T1" fmla="*/ 0 h 1"/>
                <a:gd name="T2" fmla="*/ 3100 w 3100"/>
                <a:gd name="T3" fmla="*/ 0 h 1"/>
                <a:gd name="T4" fmla="*/ 0 60000 65536"/>
                <a:gd name="T5" fmla="*/ 0 60000 65536"/>
                <a:gd name="T6" fmla="*/ 0 w 3100"/>
                <a:gd name="T7" fmla="*/ 0 h 1"/>
                <a:gd name="T8" fmla="*/ 3100 w 310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1">
                  <a:moveTo>
                    <a:pt x="0" y="0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1" name="Freeform 371"/>
            <p:cNvSpPr>
              <a:spLocks/>
            </p:cNvSpPr>
            <p:nvPr/>
          </p:nvSpPr>
          <p:spPr bwMode="auto">
            <a:xfrm>
              <a:off x="2416" y="1356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2" name="Freeform 372"/>
            <p:cNvSpPr>
              <a:spLocks/>
            </p:cNvSpPr>
            <p:nvPr/>
          </p:nvSpPr>
          <p:spPr bwMode="auto">
            <a:xfrm>
              <a:off x="2420" y="1180"/>
              <a:ext cx="3108" cy="4"/>
            </a:xfrm>
            <a:custGeom>
              <a:avLst/>
              <a:gdLst>
                <a:gd name="T0" fmla="*/ 0 w 3108"/>
                <a:gd name="T1" fmla="*/ 0 h 4"/>
                <a:gd name="T2" fmla="*/ 3108 w 3108"/>
                <a:gd name="T3" fmla="*/ 4 h 4"/>
                <a:gd name="T4" fmla="*/ 0 60000 65536"/>
                <a:gd name="T5" fmla="*/ 0 60000 65536"/>
                <a:gd name="T6" fmla="*/ 0 w 3108"/>
                <a:gd name="T7" fmla="*/ 0 h 4"/>
                <a:gd name="T8" fmla="*/ 3108 w 3108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4">
                  <a:moveTo>
                    <a:pt x="0" y="0"/>
                  </a:moveTo>
                  <a:lnTo>
                    <a:pt x="3108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3" name="Freeform 373"/>
            <p:cNvSpPr>
              <a:spLocks/>
            </p:cNvSpPr>
            <p:nvPr/>
          </p:nvSpPr>
          <p:spPr bwMode="auto">
            <a:xfrm>
              <a:off x="2416" y="1008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4" name="Freeform 374"/>
            <p:cNvSpPr>
              <a:spLocks/>
            </p:cNvSpPr>
            <p:nvPr/>
          </p:nvSpPr>
          <p:spPr bwMode="auto">
            <a:xfrm>
              <a:off x="2424" y="832"/>
              <a:ext cx="3104" cy="1"/>
            </a:xfrm>
            <a:custGeom>
              <a:avLst/>
              <a:gdLst>
                <a:gd name="T0" fmla="*/ 0 w 3104"/>
                <a:gd name="T1" fmla="*/ 0 h 1"/>
                <a:gd name="T2" fmla="*/ 3104 w 3104"/>
                <a:gd name="T3" fmla="*/ 0 h 1"/>
                <a:gd name="T4" fmla="*/ 0 60000 65536"/>
                <a:gd name="T5" fmla="*/ 0 60000 65536"/>
                <a:gd name="T6" fmla="*/ 0 w 3104"/>
                <a:gd name="T7" fmla="*/ 0 h 1"/>
                <a:gd name="T8" fmla="*/ 3104 w 310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4" h="1">
                  <a:moveTo>
                    <a:pt x="0" y="0"/>
                  </a:moveTo>
                  <a:lnTo>
                    <a:pt x="310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5" name="Freeform 375"/>
            <p:cNvSpPr>
              <a:spLocks/>
            </p:cNvSpPr>
            <p:nvPr/>
          </p:nvSpPr>
          <p:spPr bwMode="auto">
            <a:xfrm>
              <a:off x="2432" y="656"/>
              <a:ext cx="3092" cy="8"/>
            </a:xfrm>
            <a:custGeom>
              <a:avLst/>
              <a:gdLst>
                <a:gd name="T0" fmla="*/ 0 w 3092"/>
                <a:gd name="T1" fmla="*/ 8 h 8"/>
                <a:gd name="T2" fmla="*/ 3092 w 3092"/>
                <a:gd name="T3" fmla="*/ 0 h 8"/>
                <a:gd name="T4" fmla="*/ 0 60000 65536"/>
                <a:gd name="T5" fmla="*/ 0 60000 65536"/>
                <a:gd name="T6" fmla="*/ 0 w 3092"/>
                <a:gd name="T7" fmla="*/ 0 h 8"/>
                <a:gd name="T8" fmla="*/ 3092 w 3092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8">
                  <a:moveTo>
                    <a:pt x="0" y="8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6" name="Freeform 376"/>
            <p:cNvSpPr>
              <a:spLocks/>
            </p:cNvSpPr>
            <p:nvPr/>
          </p:nvSpPr>
          <p:spPr bwMode="auto">
            <a:xfrm>
              <a:off x="2440" y="472"/>
              <a:ext cx="3088" cy="12"/>
            </a:xfrm>
            <a:custGeom>
              <a:avLst/>
              <a:gdLst>
                <a:gd name="T0" fmla="*/ 0 w 3088"/>
                <a:gd name="T1" fmla="*/ 0 h 12"/>
                <a:gd name="T2" fmla="*/ 3088 w 3088"/>
                <a:gd name="T3" fmla="*/ 12 h 12"/>
                <a:gd name="T4" fmla="*/ 0 60000 65536"/>
                <a:gd name="T5" fmla="*/ 0 60000 65536"/>
                <a:gd name="T6" fmla="*/ 0 w 3088"/>
                <a:gd name="T7" fmla="*/ 0 h 12"/>
                <a:gd name="T8" fmla="*/ 3088 w 3088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2">
                  <a:moveTo>
                    <a:pt x="0" y="0"/>
                  </a:moveTo>
                  <a:lnTo>
                    <a:pt x="3088" y="1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7" name="Freeform 377"/>
            <p:cNvSpPr>
              <a:spLocks/>
            </p:cNvSpPr>
            <p:nvPr/>
          </p:nvSpPr>
          <p:spPr bwMode="auto">
            <a:xfrm>
              <a:off x="2416" y="3644"/>
              <a:ext cx="3116" cy="1"/>
            </a:xfrm>
            <a:custGeom>
              <a:avLst/>
              <a:gdLst>
                <a:gd name="T0" fmla="*/ 0 w 3116"/>
                <a:gd name="T1" fmla="*/ 0 h 1"/>
                <a:gd name="T2" fmla="*/ 3116 w 3116"/>
                <a:gd name="T3" fmla="*/ 0 h 1"/>
                <a:gd name="T4" fmla="*/ 0 60000 65536"/>
                <a:gd name="T5" fmla="*/ 0 60000 65536"/>
                <a:gd name="T6" fmla="*/ 0 w 3116"/>
                <a:gd name="T7" fmla="*/ 0 h 1"/>
                <a:gd name="T8" fmla="*/ 3116 w 31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1">
                  <a:moveTo>
                    <a:pt x="0" y="0"/>
                  </a:moveTo>
                  <a:lnTo>
                    <a:pt x="311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8" name="Freeform 378"/>
            <p:cNvSpPr>
              <a:spLocks/>
            </p:cNvSpPr>
            <p:nvPr/>
          </p:nvSpPr>
          <p:spPr bwMode="auto">
            <a:xfrm>
              <a:off x="5528" y="488"/>
              <a:ext cx="1" cy="3136"/>
            </a:xfrm>
            <a:custGeom>
              <a:avLst/>
              <a:gdLst>
                <a:gd name="T0" fmla="*/ 0 w 1"/>
                <a:gd name="T1" fmla="*/ 0 h 3136"/>
                <a:gd name="T2" fmla="*/ 0 w 1"/>
                <a:gd name="T3" fmla="*/ 3136 h 3136"/>
                <a:gd name="T4" fmla="*/ 0 60000 65536"/>
                <a:gd name="T5" fmla="*/ 0 60000 65536"/>
                <a:gd name="T6" fmla="*/ 0 w 1"/>
                <a:gd name="T7" fmla="*/ 0 h 3136"/>
                <a:gd name="T8" fmla="*/ 1 w 1"/>
                <a:gd name="T9" fmla="*/ 3136 h 31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36">
                  <a:moveTo>
                    <a:pt x="0" y="0"/>
                  </a:moveTo>
                  <a:lnTo>
                    <a:pt x="0" y="3136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9" name="Freeform 379"/>
            <p:cNvSpPr>
              <a:spLocks/>
            </p:cNvSpPr>
            <p:nvPr/>
          </p:nvSpPr>
          <p:spPr bwMode="auto">
            <a:xfrm>
              <a:off x="5332" y="480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0" name="Freeform 380"/>
            <p:cNvSpPr>
              <a:spLocks/>
            </p:cNvSpPr>
            <p:nvPr/>
          </p:nvSpPr>
          <p:spPr bwMode="auto">
            <a:xfrm>
              <a:off x="5136" y="480"/>
              <a:ext cx="4" cy="3168"/>
            </a:xfrm>
            <a:custGeom>
              <a:avLst/>
              <a:gdLst>
                <a:gd name="T0" fmla="*/ 4 w 4"/>
                <a:gd name="T1" fmla="*/ 0 h 3168"/>
                <a:gd name="T2" fmla="*/ 0 w 4"/>
                <a:gd name="T3" fmla="*/ 3168 h 3168"/>
                <a:gd name="T4" fmla="*/ 0 60000 65536"/>
                <a:gd name="T5" fmla="*/ 0 60000 65536"/>
                <a:gd name="T6" fmla="*/ 0 w 4"/>
                <a:gd name="T7" fmla="*/ 0 h 3168"/>
                <a:gd name="T8" fmla="*/ 4 w 4"/>
                <a:gd name="T9" fmla="*/ 3168 h 31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8">
                  <a:moveTo>
                    <a:pt x="4" y="0"/>
                  </a:moveTo>
                  <a:lnTo>
                    <a:pt x="0" y="3168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1" name="Freeform 381"/>
            <p:cNvSpPr>
              <a:spLocks/>
            </p:cNvSpPr>
            <p:nvPr/>
          </p:nvSpPr>
          <p:spPr bwMode="auto">
            <a:xfrm>
              <a:off x="4944" y="480"/>
              <a:ext cx="1" cy="3160"/>
            </a:xfrm>
            <a:custGeom>
              <a:avLst/>
              <a:gdLst>
                <a:gd name="T0" fmla="*/ 0 w 1"/>
                <a:gd name="T1" fmla="*/ 0 h 3160"/>
                <a:gd name="T2" fmla="*/ 0 w 1"/>
                <a:gd name="T3" fmla="*/ 3160 h 3160"/>
                <a:gd name="T4" fmla="*/ 0 60000 65536"/>
                <a:gd name="T5" fmla="*/ 0 60000 65536"/>
                <a:gd name="T6" fmla="*/ 0 w 1"/>
                <a:gd name="T7" fmla="*/ 0 h 3160"/>
                <a:gd name="T8" fmla="*/ 1 w 1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0">
                  <a:moveTo>
                    <a:pt x="0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2" name="Freeform 382"/>
            <p:cNvSpPr>
              <a:spLocks/>
            </p:cNvSpPr>
            <p:nvPr/>
          </p:nvSpPr>
          <p:spPr bwMode="auto">
            <a:xfrm>
              <a:off x="4748" y="476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3" name="Freeform 383"/>
            <p:cNvSpPr>
              <a:spLocks/>
            </p:cNvSpPr>
            <p:nvPr/>
          </p:nvSpPr>
          <p:spPr bwMode="auto">
            <a:xfrm>
              <a:off x="4544" y="472"/>
              <a:ext cx="14" cy="3191"/>
            </a:xfrm>
            <a:custGeom>
              <a:avLst/>
              <a:gdLst>
                <a:gd name="T0" fmla="*/ 0 w 14"/>
                <a:gd name="T1" fmla="*/ 0 h 3191"/>
                <a:gd name="T2" fmla="*/ 14 w 14"/>
                <a:gd name="T3" fmla="*/ 3191 h 3191"/>
                <a:gd name="T4" fmla="*/ 0 60000 65536"/>
                <a:gd name="T5" fmla="*/ 0 60000 65536"/>
                <a:gd name="T6" fmla="*/ 0 w 14"/>
                <a:gd name="T7" fmla="*/ 0 h 3191"/>
                <a:gd name="T8" fmla="*/ 14 w 14"/>
                <a:gd name="T9" fmla="*/ 3191 h 319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" h="3191">
                  <a:moveTo>
                    <a:pt x="0" y="0"/>
                  </a:moveTo>
                  <a:lnTo>
                    <a:pt x="14" y="3191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4" name="Freeform 384"/>
            <p:cNvSpPr>
              <a:spLocks/>
            </p:cNvSpPr>
            <p:nvPr/>
          </p:nvSpPr>
          <p:spPr bwMode="auto">
            <a:xfrm>
              <a:off x="4360" y="488"/>
              <a:ext cx="4" cy="3160"/>
            </a:xfrm>
            <a:custGeom>
              <a:avLst/>
              <a:gdLst>
                <a:gd name="T0" fmla="*/ 4 w 4"/>
                <a:gd name="T1" fmla="*/ 0 h 3160"/>
                <a:gd name="T2" fmla="*/ 0 w 4"/>
                <a:gd name="T3" fmla="*/ 3160 h 3160"/>
                <a:gd name="T4" fmla="*/ 0 60000 65536"/>
                <a:gd name="T5" fmla="*/ 0 60000 65536"/>
                <a:gd name="T6" fmla="*/ 0 w 4"/>
                <a:gd name="T7" fmla="*/ 0 h 3160"/>
                <a:gd name="T8" fmla="*/ 4 w 4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0">
                  <a:moveTo>
                    <a:pt x="4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5" name="Freeform 385"/>
            <p:cNvSpPr>
              <a:spLocks/>
            </p:cNvSpPr>
            <p:nvPr/>
          </p:nvSpPr>
          <p:spPr bwMode="auto">
            <a:xfrm>
              <a:off x="4168" y="488"/>
              <a:ext cx="1" cy="3152"/>
            </a:xfrm>
            <a:custGeom>
              <a:avLst/>
              <a:gdLst>
                <a:gd name="T0" fmla="*/ 0 w 1"/>
                <a:gd name="T1" fmla="*/ 0 h 3152"/>
                <a:gd name="T2" fmla="*/ 0 w 1"/>
                <a:gd name="T3" fmla="*/ 3152 h 3152"/>
                <a:gd name="T4" fmla="*/ 0 60000 65536"/>
                <a:gd name="T5" fmla="*/ 0 60000 65536"/>
                <a:gd name="T6" fmla="*/ 0 w 1"/>
                <a:gd name="T7" fmla="*/ 0 h 3152"/>
                <a:gd name="T8" fmla="*/ 1 w 1"/>
                <a:gd name="T9" fmla="*/ 3152 h 3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52">
                  <a:moveTo>
                    <a:pt x="0" y="0"/>
                  </a:moveTo>
                  <a:lnTo>
                    <a:pt x="0" y="315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6" name="Freeform 386"/>
            <p:cNvSpPr>
              <a:spLocks/>
            </p:cNvSpPr>
            <p:nvPr/>
          </p:nvSpPr>
          <p:spPr bwMode="auto">
            <a:xfrm>
              <a:off x="3776" y="464"/>
              <a:ext cx="11" cy="3199"/>
            </a:xfrm>
            <a:custGeom>
              <a:avLst/>
              <a:gdLst>
                <a:gd name="T0" fmla="*/ 0 w 11"/>
                <a:gd name="T1" fmla="*/ 0 h 3199"/>
                <a:gd name="T2" fmla="*/ 11 w 11"/>
                <a:gd name="T3" fmla="*/ 3199 h 3199"/>
                <a:gd name="T4" fmla="*/ 0 60000 65536"/>
                <a:gd name="T5" fmla="*/ 0 60000 65536"/>
                <a:gd name="T6" fmla="*/ 0 w 11"/>
                <a:gd name="T7" fmla="*/ 0 h 3199"/>
                <a:gd name="T8" fmla="*/ 11 w 11"/>
                <a:gd name="T9" fmla="*/ 3199 h 31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3199">
                  <a:moveTo>
                    <a:pt x="0" y="0"/>
                  </a:moveTo>
                  <a:lnTo>
                    <a:pt x="11" y="3199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7" name="Freeform 387"/>
            <p:cNvSpPr>
              <a:spLocks/>
            </p:cNvSpPr>
            <p:nvPr/>
          </p:nvSpPr>
          <p:spPr bwMode="auto">
            <a:xfrm>
              <a:off x="3584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8" name="Freeform 388"/>
            <p:cNvSpPr>
              <a:spLocks/>
            </p:cNvSpPr>
            <p:nvPr/>
          </p:nvSpPr>
          <p:spPr bwMode="auto">
            <a:xfrm>
              <a:off x="3392" y="484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9" name="Freeform 389"/>
            <p:cNvSpPr>
              <a:spLocks/>
            </p:cNvSpPr>
            <p:nvPr/>
          </p:nvSpPr>
          <p:spPr bwMode="auto">
            <a:xfrm>
              <a:off x="3192" y="480"/>
              <a:ext cx="8" cy="3164"/>
            </a:xfrm>
            <a:custGeom>
              <a:avLst/>
              <a:gdLst>
                <a:gd name="T0" fmla="*/ 0 w 8"/>
                <a:gd name="T1" fmla="*/ 0 h 3164"/>
                <a:gd name="T2" fmla="*/ 8 w 8"/>
                <a:gd name="T3" fmla="*/ 3164 h 3164"/>
                <a:gd name="T4" fmla="*/ 0 60000 65536"/>
                <a:gd name="T5" fmla="*/ 0 60000 65536"/>
                <a:gd name="T6" fmla="*/ 0 w 8"/>
                <a:gd name="T7" fmla="*/ 0 h 3164"/>
                <a:gd name="T8" fmla="*/ 8 w 8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" h="3164">
                  <a:moveTo>
                    <a:pt x="0" y="0"/>
                  </a:moveTo>
                  <a:lnTo>
                    <a:pt x="8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00" name="Freeform 390"/>
            <p:cNvSpPr>
              <a:spLocks/>
            </p:cNvSpPr>
            <p:nvPr/>
          </p:nvSpPr>
          <p:spPr bwMode="auto">
            <a:xfrm>
              <a:off x="3004" y="480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01" name="Freeform 391"/>
            <p:cNvSpPr>
              <a:spLocks/>
            </p:cNvSpPr>
            <p:nvPr/>
          </p:nvSpPr>
          <p:spPr bwMode="auto">
            <a:xfrm>
              <a:off x="2812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02" name="Freeform 392"/>
            <p:cNvSpPr>
              <a:spLocks/>
            </p:cNvSpPr>
            <p:nvPr/>
          </p:nvSpPr>
          <p:spPr bwMode="auto">
            <a:xfrm>
              <a:off x="2616" y="480"/>
              <a:ext cx="1" cy="3164"/>
            </a:xfrm>
            <a:custGeom>
              <a:avLst/>
              <a:gdLst>
                <a:gd name="T0" fmla="*/ 0 w 1"/>
                <a:gd name="T1" fmla="*/ 0 h 3164"/>
                <a:gd name="T2" fmla="*/ 0 w 1"/>
                <a:gd name="T3" fmla="*/ 3164 h 3164"/>
                <a:gd name="T4" fmla="*/ 0 60000 65536"/>
                <a:gd name="T5" fmla="*/ 0 60000 65536"/>
                <a:gd name="T6" fmla="*/ 0 w 1"/>
                <a:gd name="T7" fmla="*/ 0 h 3164"/>
                <a:gd name="T8" fmla="*/ 1 w 1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4">
                  <a:moveTo>
                    <a:pt x="0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43" name="Line 327"/>
          <p:cNvSpPr>
            <a:spLocks noChangeShapeType="1"/>
          </p:cNvSpPr>
          <p:nvPr/>
        </p:nvSpPr>
        <p:spPr bwMode="auto">
          <a:xfrm>
            <a:off x="3924300" y="3284538"/>
            <a:ext cx="48974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44" name="Line 328"/>
          <p:cNvSpPr>
            <a:spLocks noChangeShapeType="1"/>
          </p:cNvSpPr>
          <p:nvPr/>
        </p:nvSpPr>
        <p:spPr bwMode="auto">
          <a:xfrm flipV="1">
            <a:off x="6300788" y="765175"/>
            <a:ext cx="0" cy="50403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46" name="Text Box 331"/>
          <p:cNvSpPr txBox="1">
            <a:spLocks noChangeArrowheads="1"/>
          </p:cNvSpPr>
          <p:nvPr/>
        </p:nvSpPr>
        <p:spPr bwMode="auto">
          <a:xfrm>
            <a:off x="6516688" y="32845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0247" name="Text Box 332"/>
          <p:cNvSpPr txBox="1">
            <a:spLocks noChangeArrowheads="1"/>
          </p:cNvSpPr>
          <p:nvPr/>
        </p:nvSpPr>
        <p:spPr bwMode="auto">
          <a:xfrm>
            <a:off x="6443663" y="3284538"/>
            <a:ext cx="215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1   2   3  4   5   6   7</a:t>
            </a:r>
          </a:p>
        </p:txBody>
      </p:sp>
      <p:sp>
        <p:nvSpPr>
          <p:cNvPr id="10248" name="Text Box 333"/>
          <p:cNvSpPr txBox="1">
            <a:spLocks noChangeArrowheads="1"/>
          </p:cNvSpPr>
          <p:nvPr/>
        </p:nvSpPr>
        <p:spPr bwMode="auto">
          <a:xfrm>
            <a:off x="3995738" y="3213100"/>
            <a:ext cx="21852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-7 -6 </a:t>
            </a:r>
            <a:r>
              <a:rPr lang="ru-RU" b="1" dirty="0" smtClean="0"/>
              <a:t> -</a:t>
            </a:r>
            <a:r>
              <a:rPr lang="ru-RU" b="1" dirty="0"/>
              <a:t>5 </a:t>
            </a:r>
            <a:r>
              <a:rPr lang="ru-RU" b="1" dirty="0" smtClean="0"/>
              <a:t> -</a:t>
            </a:r>
            <a:r>
              <a:rPr lang="ru-RU" b="1" dirty="0"/>
              <a:t>4  </a:t>
            </a:r>
            <a:r>
              <a:rPr lang="ru-RU" b="1" dirty="0" smtClean="0"/>
              <a:t> -3   </a:t>
            </a:r>
            <a:r>
              <a:rPr lang="ru-RU" b="1" dirty="0"/>
              <a:t>-2  -1</a:t>
            </a:r>
          </a:p>
        </p:txBody>
      </p:sp>
      <p:sp>
        <p:nvSpPr>
          <p:cNvPr id="10249" name="Text Box 334"/>
          <p:cNvSpPr txBox="1">
            <a:spLocks noChangeArrowheads="1"/>
          </p:cNvSpPr>
          <p:nvPr/>
        </p:nvSpPr>
        <p:spPr bwMode="auto">
          <a:xfrm>
            <a:off x="6011863" y="1125538"/>
            <a:ext cx="3111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7</a:t>
            </a:r>
          </a:p>
          <a:p>
            <a:r>
              <a:rPr lang="ru-RU" b="1"/>
              <a:t>6</a:t>
            </a:r>
          </a:p>
          <a:p>
            <a:r>
              <a:rPr lang="ru-RU" b="1"/>
              <a:t>5</a:t>
            </a:r>
          </a:p>
          <a:p>
            <a:r>
              <a:rPr lang="ru-RU" b="1"/>
              <a:t>4</a:t>
            </a:r>
          </a:p>
          <a:p>
            <a:r>
              <a:rPr lang="ru-RU" b="1"/>
              <a:t>3</a:t>
            </a:r>
          </a:p>
          <a:p>
            <a:r>
              <a:rPr lang="ru-RU" b="1"/>
              <a:t>2</a:t>
            </a:r>
          </a:p>
          <a:p>
            <a:r>
              <a:rPr lang="ru-RU" b="1"/>
              <a:t>1</a:t>
            </a:r>
          </a:p>
        </p:txBody>
      </p:sp>
      <p:sp>
        <p:nvSpPr>
          <p:cNvPr id="10250" name="Text Box 335"/>
          <p:cNvSpPr txBox="1">
            <a:spLocks noChangeArrowheads="1"/>
          </p:cNvSpPr>
          <p:nvPr/>
        </p:nvSpPr>
        <p:spPr bwMode="auto">
          <a:xfrm>
            <a:off x="6011863" y="3357563"/>
            <a:ext cx="3873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-1</a:t>
            </a:r>
          </a:p>
          <a:p>
            <a:r>
              <a:rPr lang="ru-RU" b="1"/>
              <a:t>-2</a:t>
            </a:r>
          </a:p>
          <a:p>
            <a:r>
              <a:rPr lang="ru-RU" b="1"/>
              <a:t>-3</a:t>
            </a:r>
          </a:p>
          <a:p>
            <a:r>
              <a:rPr lang="ru-RU" b="1"/>
              <a:t>-4</a:t>
            </a:r>
          </a:p>
          <a:p>
            <a:r>
              <a:rPr lang="ru-RU" b="1"/>
              <a:t>-5</a:t>
            </a:r>
          </a:p>
          <a:p>
            <a:r>
              <a:rPr lang="ru-RU" b="1"/>
              <a:t>-6</a:t>
            </a:r>
          </a:p>
          <a:p>
            <a:r>
              <a:rPr lang="ru-RU" b="1"/>
              <a:t>-7</a:t>
            </a:r>
          </a:p>
        </p:txBody>
      </p:sp>
      <p:sp>
        <p:nvSpPr>
          <p:cNvPr id="10251" name="Text Box 336"/>
          <p:cNvSpPr txBox="1">
            <a:spLocks noChangeArrowheads="1"/>
          </p:cNvSpPr>
          <p:nvPr/>
        </p:nvSpPr>
        <p:spPr bwMode="auto">
          <a:xfrm>
            <a:off x="928662" y="214290"/>
            <a:ext cx="66800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/>
              <a:t>Найдите наибольшее значение функции </a:t>
            </a:r>
          </a:p>
        </p:txBody>
      </p:sp>
      <p:sp>
        <p:nvSpPr>
          <p:cNvPr id="10252" name="Text Box 337"/>
          <p:cNvSpPr txBox="1">
            <a:spLocks noChangeArrowheads="1"/>
          </p:cNvSpPr>
          <p:nvPr/>
        </p:nvSpPr>
        <p:spPr bwMode="auto">
          <a:xfrm>
            <a:off x="1187450" y="198913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/>
              <a:t>5</a:t>
            </a:r>
          </a:p>
        </p:txBody>
      </p:sp>
      <p:sp>
        <p:nvSpPr>
          <p:cNvPr id="10253" name="Text Box 338"/>
          <p:cNvSpPr txBox="1">
            <a:spLocks noChangeArrowheads="1"/>
          </p:cNvSpPr>
          <p:nvPr/>
        </p:nvSpPr>
        <p:spPr bwMode="auto">
          <a:xfrm>
            <a:off x="1187450" y="2781300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 smtClean="0"/>
              <a:t>4</a:t>
            </a:r>
            <a:endParaRPr lang="ru-RU" sz="2400" b="1" dirty="0"/>
          </a:p>
        </p:txBody>
      </p:sp>
      <p:sp>
        <p:nvSpPr>
          <p:cNvPr id="10254" name="Text Box 339"/>
          <p:cNvSpPr txBox="1">
            <a:spLocks noChangeArrowheads="1"/>
          </p:cNvSpPr>
          <p:nvPr/>
        </p:nvSpPr>
        <p:spPr bwMode="auto">
          <a:xfrm>
            <a:off x="1187450" y="371633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3</a:t>
            </a:r>
          </a:p>
        </p:txBody>
      </p:sp>
      <p:sp>
        <p:nvSpPr>
          <p:cNvPr id="10255" name="Text Box 340"/>
          <p:cNvSpPr txBox="1">
            <a:spLocks noChangeArrowheads="1"/>
          </p:cNvSpPr>
          <p:nvPr/>
        </p:nvSpPr>
        <p:spPr bwMode="auto">
          <a:xfrm>
            <a:off x="1258888" y="4581525"/>
            <a:ext cx="455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-4</a:t>
            </a:r>
          </a:p>
        </p:txBody>
      </p:sp>
      <p:sp>
        <p:nvSpPr>
          <p:cNvPr id="29013" name="AutoShape 34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2781300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29017" name="AutoShape 345"/>
          <p:cNvSpPr>
            <a:spLocks noChangeArrowheads="1"/>
          </p:cNvSpPr>
          <p:nvPr/>
        </p:nvSpPr>
        <p:spPr bwMode="auto">
          <a:xfrm>
            <a:off x="2714612" y="1785926"/>
            <a:ext cx="1944687" cy="720725"/>
          </a:xfrm>
          <a:prstGeom prst="wedgeEllipseCallout">
            <a:avLst>
              <a:gd name="adj1" fmla="val -112762"/>
              <a:gd name="adj2" fmla="val 112894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018" name="AutoShape 34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1989138"/>
            <a:ext cx="360362" cy="503237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1</a:t>
            </a:r>
          </a:p>
        </p:txBody>
      </p:sp>
      <p:sp>
        <p:nvSpPr>
          <p:cNvPr id="29019" name="AutoShape 34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3644900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3</a:t>
            </a:r>
          </a:p>
        </p:txBody>
      </p:sp>
      <p:sp>
        <p:nvSpPr>
          <p:cNvPr id="29020" name="AutoShape 34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4508500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4</a:t>
            </a:r>
          </a:p>
        </p:txBody>
      </p:sp>
      <p:sp>
        <p:nvSpPr>
          <p:cNvPr id="29021" name="AutoShape 349"/>
          <p:cNvSpPr>
            <a:spLocks noChangeArrowheads="1"/>
          </p:cNvSpPr>
          <p:nvPr/>
        </p:nvSpPr>
        <p:spPr bwMode="auto">
          <a:xfrm>
            <a:off x="2643174" y="3643314"/>
            <a:ext cx="2592388" cy="649287"/>
          </a:xfrm>
          <a:prstGeom prst="wedgeEllipseCallout">
            <a:avLst>
              <a:gd name="adj1" fmla="val -86454"/>
              <a:gd name="adj2" fmla="val 11712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29022" name="AutoShape 350"/>
          <p:cNvSpPr>
            <a:spLocks noChangeArrowheads="1"/>
          </p:cNvSpPr>
          <p:nvPr/>
        </p:nvSpPr>
        <p:spPr bwMode="auto">
          <a:xfrm>
            <a:off x="2428860" y="2643182"/>
            <a:ext cx="2736850" cy="576262"/>
          </a:xfrm>
          <a:prstGeom prst="wedgeEllipseCallout">
            <a:avLst>
              <a:gd name="adj1" fmla="val -82656"/>
              <a:gd name="adj2" fmla="val 167782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29023" name="AutoShape 351"/>
          <p:cNvSpPr>
            <a:spLocks noChangeArrowheads="1"/>
          </p:cNvSpPr>
          <p:nvPr/>
        </p:nvSpPr>
        <p:spPr bwMode="auto">
          <a:xfrm>
            <a:off x="2411413" y="908050"/>
            <a:ext cx="2160587" cy="576263"/>
          </a:xfrm>
          <a:prstGeom prst="wedgeEllipseCallout">
            <a:avLst>
              <a:gd name="adj1" fmla="val -92028"/>
              <a:gd name="adj2" fmla="val 173139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264" name="AutoShape 35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504825" cy="503237"/>
          </a:xfrm>
          <a:prstGeom prst="actionButtonBackPrevious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5" name="AutoShape 35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" name="Group 357"/>
          <p:cNvGrpSpPr>
            <a:grpSpLocks/>
          </p:cNvGrpSpPr>
          <p:nvPr/>
        </p:nvGrpSpPr>
        <p:grpSpPr bwMode="auto">
          <a:xfrm rot="10800000">
            <a:off x="5072073" y="2071678"/>
            <a:ext cx="1358093" cy="142876"/>
            <a:chOff x="3514" y="1297"/>
            <a:chExt cx="455" cy="92"/>
          </a:xfrm>
        </p:grpSpPr>
        <p:sp>
          <p:nvSpPr>
            <p:cNvPr id="10267" name="Line 356"/>
            <p:cNvSpPr>
              <a:spLocks noChangeShapeType="1"/>
            </p:cNvSpPr>
            <p:nvPr/>
          </p:nvSpPr>
          <p:spPr bwMode="auto">
            <a:xfrm>
              <a:off x="3606" y="1344"/>
              <a:ext cx="363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8" name="Oval 355"/>
            <p:cNvSpPr>
              <a:spLocks noChangeArrowheads="1"/>
            </p:cNvSpPr>
            <p:nvPr/>
          </p:nvSpPr>
          <p:spPr bwMode="auto">
            <a:xfrm>
              <a:off x="3514" y="1297"/>
              <a:ext cx="72" cy="9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3" name="Полилиния 62"/>
          <p:cNvSpPr/>
          <p:nvPr/>
        </p:nvSpPr>
        <p:spPr>
          <a:xfrm>
            <a:off x="5056909" y="2189018"/>
            <a:ext cx="2521527" cy="2770909"/>
          </a:xfrm>
          <a:custGeom>
            <a:avLst/>
            <a:gdLst>
              <a:gd name="connsiteX0" fmla="*/ 0 w 2521527"/>
              <a:gd name="connsiteY0" fmla="*/ 0 h 2770909"/>
              <a:gd name="connsiteX1" fmla="*/ 983673 w 2521527"/>
              <a:gd name="connsiteY1" fmla="*/ 1939637 h 2770909"/>
              <a:gd name="connsiteX2" fmla="*/ 2521527 w 2521527"/>
              <a:gd name="connsiteY2" fmla="*/ 2770909 h 2770909"/>
              <a:gd name="connsiteX3" fmla="*/ 2521527 w 2521527"/>
              <a:gd name="connsiteY3" fmla="*/ 2770909 h 2770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1527" h="2770909">
                <a:moveTo>
                  <a:pt x="0" y="0"/>
                </a:moveTo>
                <a:cubicBezTo>
                  <a:pt x="281709" y="738909"/>
                  <a:pt x="563418" y="1477819"/>
                  <a:pt x="983673" y="1939637"/>
                </a:cubicBezTo>
                <a:cubicBezTo>
                  <a:pt x="1403928" y="2401455"/>
                  <a:pt x="2521527" y="2770909"/>
                  <a:pt x="2521527" y="2770909"/>
                </a:cubicBezTo>
                <a:lnTo>
                  <a:pt x="2521527" y="2770909"/>
                </a:lnTo>
              </a:path>
            </a:pathLst>
          </a:custGeom>
          <a:ln>
            <a:solidFill>
              <a:srgbClr val="002060"/>
            </a:solidFill>
            <a:headEnd type="oval" w="med" len="med"/>
            <a:tailEnd type="oval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1000100" y="5429264"/>
            <a:ext cx="6215106" cy="1071570"/>
          </a:xfrm>
          <a:prstGeom prst="rect">
            <a:avLst/>
          </a:prstGeom>
          <a:gradFill flip="none" rotWithShape="1">
            <a:gsLst>
              <a:gs pos="0">
                <a:srgbClr val="CCCCFF">
                  <a:shade val="30000"/>
                  <a:satMod val="115000"/>
                </a:srgbClr>
              </a:gs>
              <a:gs pos="50000">
                <a:srgbClr val="CCCCFF">
                  <a:shade val="67500"/>
                  <a:satMod val="115000"/>
                </a:srgbClr>
              </a:gs>
              <a:gs pos="100000">
                <a:srgbClr val="CCCC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Значит, наибольшее и наименьшее  значение функции , непрерывных на данном промежутке, достигаются либо на концах промежутка, либо в критических точках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0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90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9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90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90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9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90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1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90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9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90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18"/>
                  </p:tgtEl>
                </p:cond>
              </p:nextCondLst>
            </p:seq>
          </p:childTnLst>
        </p:cTn>
      </p:par>
    </p:tnLst>
    <p:bldLst>
      <p:bldP spid="29017" grpId="0" animBg="1"/>
      <p:bldP spid="29021" grpId="0" animBg="1"/>
      <p:bldP spid="29021" grpId="1" animBg="1"/>
      <p:bldP spid="29022" grpId="0" animBg="1"/>
      <p:bldP spid="29022" grpId="1" animBg="1"/>
      <p:bldP spid="29023" grpId="0" animBg="1"/>
      <p:bldP spid="29023" grpId="1" animBg="1"/>
      <p:bldP spid="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Text Box 331"/>
          <p:cNvSpPr txBox="1">
            <a:spLocks noChangeArrowheads="1"/>
          </p:cNvSpPr>
          <p:nvPr/>
        </p:nvSpPr>
        <p:spPr bwMode="auto">
          <a:xfrm>
            <a:off x="6516688" y="32845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0251" name="Text Box 336"/>
          <p:cNvSpPr txBox="1">
            <a:spLocks noChangeArrowheads="1"/>
          </p:cNvSpPr>
          <p:nvPr/>
        </p:nvSpPr>
        <p:spPr bwMode="auto">
          <a:xfrm>
            <a:off x="1071538" y="428604"/>
            <a:ext cx="77153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Найдите наибольшее значение </a:t>
            </a:r>
            <a:r>
              <a:rPr lang="ru-RU" dirty="0" smtClean="0"/>
              <a:t>функции</a:t>
            </a:r>
          </a:p>
          <a:p>
            <a:r>
              <a:rPr lang="ru-RU" dirty="0"/>
              <a:t>н</a:t>
            </a:r>
            <a:r>
              <a:rPr lang="ru-RU" dirty="0" smtClean="0"/>
              <a:t>а отрезке       </a:t>
            </a:r>
            <a:endParaRPr lang="ru-RU" b="1" dirty="0"/>
          </a:p>
        </p:txBody>
      </p:sp>
      <p:sp>
        <p:nvSpPr>
          <p:cNvPr id="10252" name="Text Box 337"/>
          <p:cNvSpPr txBox="1">
            <a:spLocks noChangeArrowheads="1"/>
          </p:cNvSpPr>
          <p:nvPr/>
        </p:nvSpPr>
        <p:spPr bwMode="auto">
          <a:xfrm>
            <a:off x="1187450" y="198913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/>
              <a:t>5</a:t>
            </a:r>
          </a:p>
        </p:txBody>
      </p:sp>
      <p:sp>
        <p:nvSpPr>
          <p:cNvPr id="10253" name="Text Box 338"/>
          <p:cNvSpPr txBox="1">
            <a:spLocks noChangeArrowheads="1"/>
          </p:cNvSpPr>
          <p:nvPr/>
        </p:nvSpPr>
        <p:spPr bwMode="auto">
          <a:xfrm>
            <a:off x="1187450" y="2781300"/>
            <a:ext cx="5309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 smtClean="0"/>
              <a:t>12</a:t>
            </a:r>
            <a:endParaRPr lang="ru-RU" sz="2400" b="1" dirty="0"/>
          </a:p>
        </p:txBody>
      </p:sp>
      <p:sp>
        <p:nvSpPr>
          <p:cNvPr id="10254" name="Text Box 339"/>
          <p:cNvSpPr txBox="1">
            <a:spLocks noChangeArrowheads="1"/>
          </p:cNvSpPr>
          <p:nvPr/>
        </p:nvSpPr>
        <p:spPr bwMode="auto">
          <a:xfrm>
            <a:off x="1187450" y="371633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3</a:t>
            </a:r>
          </a:p>
        </p:txBody>
      </p:sp>
      <p:sp>
        <p:nvSpPr>
          <p:cNvPr id="10255" name="Text Box 340"/>
          <p:cNvSpPr txBox="1">
            <a:spLocks noChangeArrowheads="1"/>
          </p:cNvSpPr>
          <p:nvPr/>
        </p:nvSpPr>
        <p:spPr bwMode="auto">
          <a:xfrm>
            <a:off x="1258888" y="4581525"/>
            <a:ext cx="455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-4</a:t>
            </a:r>
          </a:p>
        </p:txBody>
      </p:sp>
      <p:sp>
        <p:nvSpPr>
          <p:cNvPr id="29013" name="AutoShape 34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42910" y="3000372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29017" name="AutoShape 345"/>
          <p:cNvSpPr>
            <a:spLocks noChangeArrowheads="1"/>
          </p:cNvSpPr>
          <p:nvPr/>
        </p:nvSpPr>
        <p:spPr bwMode="auto">
          <a:xfrm>
            <a:off x="2428860" y="2143116"/>
            <a:ext cx="1944687" cy="720725"/>
          </a:xfrm>
          <a:prstGeom prst="wedgeEllipseCallout">
            <a:avLst>
              <a:gd name="adj1" fmla="val -89964"/>
              <a:gd name="adj2" fmla="val 91749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018" name="AutoShape 34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42910" y="2143116"/>
            <a:ext cx="360362" cy="503237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1</a:t>
            </a:r>
          </a:p>
        </p:txBody>
      </p:sp>
      <p:sp>
        <p:nvSpPr>
          <p:cNvPr id="29019" name="AutoShape 34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42910" y="3857628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3</a:t>
            </a:r>
          </a:p>
        </p:txBody>
      </p:sp>
      <p:sp>
        <p:nvSpPr>
          <p:cNvPr id="29020" name="AutoShape 34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42910" y="4786322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4</a:t>
            </a:r>
          </a:p>
        </p:txBody>
      </p:sp>
      <p:sp>
        <p:nvSpPr>
          <p:cNvPr id="29021" name="AutoShape 349"/>
          <p:cNvSpPr>
            <a:spLocks noChangeArrowheads="1"/>
          </p:cNvSpPr>
          <p:nvPr/>
        </p:nvSpPr>
        <p:spPr bwMode="auto">
          <a:xfrm>
            <a:off x="2643174" y="3929066"/>
            <a:ext cx="2592388" cy="649287"/>
          </a:xfrm>
          <a:prstGeom prst="wedgeEllipseCallout">
            <a:avLst>
              <a:gd name="adj1" fmla="val -86454"/>
              <a:gd name="adj2" fmla="val 11712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29022" name="AutoShape 350"/>
          <p:cNvSpPr>
            <a:spLocks noChangeArrowheads="1"/>
          </p:cNvSpPr>
          <p:nvPr/>
        </p:nvSpPr>
        <p:spPr bwMode="auto">
          <a:xfrm>
            <a:off x="1857356" y="3143248"/>
            <a:ext cx="2736850" cy="576262"/>
          </a:xfrm>
          <a:prstGeom prst="wedgeEllipseCallout">
            <a:avLst>
              <a:gd name="adj1" fmla="val -60382"/>
              <a:gd name="adj2" fmla="val 122102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29023" name="AutoShape 351"/>
          <p:cNvSpPr>
            <a:spLocks noChangeArrowheads="1"/>
          </p:cNvSpPr>
          <p:nvPr/>
        </p:nvSpPr>
        <p:spPr bwMode="auto">
          <a:xfrm>
            <a:off x="2500298" y="1357298"/>
            <a:ext cx="2160587" cy="576263"/>
          </a:xfrm>
          <a:prstGeom prst="wedgeEllipseCallout">
            <a:avLst>
              <a:gd name="adj1" fmla="val -93952"/>
              <a:gd name="adj2" fmla="val 129863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264" name="AutoShape 35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504825" cy="503237"/>
          </a:xfrm>
          <a:prstGeom prst="actionButtonBackPrevious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5" name="AutoShape 35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4" name="Рисунок 63" descr="y~=~12\cos x+6\sqrt{3}\cdot x-2\sqrt{3}\pi +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428604"/>
            <a:ext cx="2643206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" name="Рисунок 64" descr="[0;\frac{\pi }{2}]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5550" y="714356"/>
            <a:ext cx="476252" cy="442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Солнце 19">
            <a:hlinkClick r:id="rId4" action="ppaction://hlinksldjump"/>
          </p:cNvPr>
          <p:cNvSpPr/>
          <p:nvPr/>
        </p:nvSpPr>
        <p:spPr>
          <a:xfrm>
            <a:off x="6286512" y="1571612"/>
            <a:ext cx="1928826" cy="1928826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?</a:t>
            </a:r>
            <a:endParaRPr lang="ru-RU" sz="54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0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0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90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6" presetClass="emph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0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9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90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0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90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18"/>
                  </p:tgtEl>
                </p:cond>
              </p:nextCondLst>
            </p:seq>
          </p:childTnLst>
        </p:cTn>
      </p:par>
    </p:tnLst>
    <p:bldLst>
      <p:bldP spid="29017" grpId="0" animBg="1"/>
      <p:bldP spid="29021" grpId="0" animBg="1"/>
      <p:bldP spid="29021" grpId="1" animBg="1"/>
      <p:bldP spid="29022" grpId="0" animBg="1"/>
      <p:bldP spid="29022" grpId="1" animBg="1"/>
      <p:bldP spid="29023" grpId="0" animBg="1"/>
      <p:bldP spid="29023" grpId="1" animBg="1"/>
      <p:bldP spid="20" grpId="0" animBg="1"/>
      <p:bldP spid="20" grpId="1" animBg="1"/>
      <p:bldP spid="20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Text Box 331"/>
          <p:cNvSpPr txBox="1">
            <a:spLocks noChangeArrowheads="1"/>
          </p:cNvSpPr>
          <p:nvPr/>
        </p:nvSpPr>
        <p:spPr bwMode="auto">
          <a:xfrm>
            <a:off x="6516688" y="32845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0251" name="Text Box 336"/>
          <p:cNvSpPr txBox="1">
            <a:spLocks noChangeArrowheads="1"/>
          </p:cNvSpPr>
          <p:nvPr/>
        </p:nvSpPr>
        <p:spPr bwMode="auto">
          <a:xfrm>
            <a:off x="1071538" y="428604"/>
            <a:ext cx="77153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Найдите наибольшее значение </a:t>
            </a:r>
            <a:r>
              <a:rPr lang="ru-RU" dirty="0" smtClean="0"/>
              <a:t>функции</a:t>
            </a:r>
          </a:p>
          <a:p>
            <a:r>
              <a:rPr lang="ru-RU" dirty="0"/>
              <a:t>н</a:t>
            </a:r>
            <a:r>
              <a:rPr lang="ru-RU" dirty="0" smtClean="0"/>
              <a:t>а отрезке       </a:t>
            </a:r>
            <a:endParaRPr lang="ru-RU" b="1" dirty="0"/>
          </a:p>
        </p:txBody>
      </p:sp>
      <p:sp>
        <p:nvSpPr>
          <p:cNvPr id="10252" name="Text Box 337"/>
          <p:cNvSpPr txBox="1">
            <a:spLocks noChangeArrowheads="1"/>
          </p:cNvSpPr>
          <p:nvPr/>
        </p:nvSpPr>
        <p:spPr bwMode="auto">
          <a:xfrm>
            <a:off x="1187450" y="198913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/>
              <a:t>5</a:t>
            </a:r>
          </a:p>
        </p:txBody>
      </p:sp>
      <p:sp>
        <p:nvSpPr>
          <p:cNvPr id="10253" name="Text Box 338"/>
          <p:cNvSpPr txBox="1">
            <a:spLocks noChangeArrowheads="1"/>
          </p:cNvSpPr>
          <p:nvPr/>
        </p:nvSpPr>
        <p:spPr bwMode="auto">
          <a:xfrm>
            <a:off x="1187450" y="2781300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 smtClean="0"/>
              <a:t>4</a:t>
            </a:r>
            <a:endParaRPr lang="ru-RU" sz="2400" b="1" dirty="0"/>
          </a:p>
        </p:txBody>
      </p:sp>
      <p:sp>
        <p:nvSpPr>
          <p:cNvPr id="10254" name="Text Box 339"/>
          <p:cNvSpPr txBox="1">
            <a:spLocks noChangeArrowheads="1"/>
          </p:cNvSpPr>
          <p:nvPr/>
        </p:nvSpPr>
        <p:spPr bwMode="auto">
          <a:xfrm>
            <a:off x="1187450" y="371633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3</a:t>
            </a:r>
          </a:p>
        </p:txBody>
      </p:sp>
      <p:sp>
        <p:nvSpPr>
          <p:cNvPr id="10255" name="Text Box 340"/>
          <p:cNvSpPr txBox="1">
            <a:spLocks noChangeArrowheads="1"/>
          </p:cNvSpPr>
          <p:nvPr/>
        </p:nvSpPr>
        <p:spPr bwMode="auto">
          <a:xfrm>
            <a:off x="1258888" y="4581525"/>
            <a:ext cx="455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-4</a:t>
            </a:r>
          </a:p>
        </p:txBody>
      </p:sp>
      <p:sp>
        <p:nvSpPr>
          <p:cNvPr id="29013" name="AutoShape 34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2781300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29017" name="AutoShape 345"/>
          <p:cNvSpPr>
            <a:spLocks noChangeArrowheads="1"/>
          </p:cNvSpPr>
          <p:nvPr/>
        </p:nvSpPr>
        <p:spPr bwMode="auto">
          <a:xfrm>
            <a:off x="2714612" y="1785926"/>
            <a:ext cx="1944687" cy="720725"/>
          </a:xfrm>
          <a:prstGeom prst="wedgeEllipseCallout">
            <a:avLst>
              <a:gd name="adj1" fmla="val -112762"/>
              <a:gd name="adj2" fmla="val 112894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018" name="AutoShape 34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1989138"/>
            <a:ext cx="360362" cy="503237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1</a:t>
            </a:r>
          </a:p>
        </p:txBody>
      </p:sp>
      <p:sp>
        <p:nvSpPr>
          <p:cNvPr id="29019" name="AutoShape 34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3644900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3</a:t>
            </a:r>
          </a:p>
        </p:txBody>
      </p:sp>
      <p:sp>
        <p:nvSpPr>
          <p:cNvPr id="29020" name="AutoShape 34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4508500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4</a:t>
            </a:r>
          </a:p>
        </p:txBody>
      </p:sp>
      <p:sp>
        <p:nvSpPr>
          <p:cNvPr id="29021" name="AutoShape 349"/>
          <p:cNvSpPr>
            <a:spLocks noChangeArrowheads="1"/>
          </p:cNvSpPr>
          <p:nvPr/>
        </p:nvSpPr>
        <p:spPr bwMode="auto">
          <a:xfrm>
            <a:off x="2643174" y="3643314"/>
            <a:ext cx="2592388" cy="649287"/>
          </a:xfrm>
          <a:prstGeom prst="wedgeEllipseCallout">
            <a:avLst>
              <a:gd name="adj1" fmla="val -86454"/>
              <a:gd name="adj2" fmla="val 11712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29022" name="AutoShape 350"/>
          <p:cNvSpPr>
            <a:spLocks noChangeArrowheads="1"/>
          </p:cNvSpPr>
          <p:nvPr/>
        </p:nvSpPr>
        <p:spPr bwMode="auto">
          <a:xfrm>
            <a:off x="2428860" y="2643182"/>
            <a:ext cx="2736850" cy="576262"/>
          </a:xfrm>
          <a:prstGeom prst="wedgeEllipseCallout">
            <a:avLst>
              <a:gd name="adj1" fmla="val -82656"/>
              <a:gd name="adj2" fmla="val 167782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29023" name="AutoShape 351"/>
          <p:cNvSpPr>
            <a:spLocks noChangeArrowheads="1"/>
          </p:cNvSpPr>
          <p:nvPr/>
        </p:nvSpPr>
        <p:spPr bwMode="auto">
          <a:xfrm>
            <a:off x="2500298" y="1142984"/>
            <a:ext cx="2160587" cy="576263"/>
          </a:xfrm>
          <a:prstGeom prst="wedgeEllipseCallout">
            <a:avLst>
              <a:gd name="adj1" fmla="val -92028"/>
              <a:gd name="adj2" fmla="val 173139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264" name="AutoShape 35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504825" cy="503237"/>
          </a:xfrm>
          <a:prstGeom prst="actionButtonBackPrevious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5" name="AutoShape 35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0" name="Рисунок 19" descr="y~=~(x-8){{e}^{x-7}}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428604"/>
            <a:ext cx="1571636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[6;8]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714356"/>
            <a:ext cx="628652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Солнце 21">
            <a:hlinkClick r:id="rId4" action="ppaction://hlinksldjump"/>
          </p:cNvPr>
          <p:cNvSpPr/>
          <p:nvPr/>
        </p:nvSpPr>
        <p:spPr>
          <a:xfrm>
            <a:off x="6286512" y="1571612"/>
            <a:ext cx="1928826" cy="1928826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?</a:t>
            </a:r>
            <a:endParaRPr lang="ru-RU" sz="54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0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0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90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8" presetClass="emph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2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0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9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90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90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9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90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18"/>
                  </p:tgtEl>
                </p:cond>
              </p:nextCondLst>
            </p:seq>
          </p:childTnLst>
        </p:cTn>
      </p:par>
    </p:tnLst>
    <p:bldLst>
      <p:bldP spid="29017" grpId="0" animBg="1"/>
      <p:bldP spid="29021" grpId="0" animBg="1"/>
      <p:bldP spid="29022" grpId="0" animBg="1"/>
      <p:bldP spid="29022" grpId="1" animBg="1"/>
      <p:bldP spid="29023" grpId="0" animBg="1"/>
      <p:bldP spid="29023" grpId="1" animBg="1"/>
      <p:bldP spid="22" grpId="0"/>
      <p:bldP spid="2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Text Box 331"/>
          <p:cNvSpPr txBox="1">
            <a:spLocks noChangeArrowheads="1"/>
          </p:cNvSpPr>
          <p:nvPr/>
        </p:nvSpPr>
        <p:spPr bwMode="auto">
          <a:xfrm>
            <a:off x="6516688" y="32845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0251" name="Text Box 336"/>
          <p:cNvSpPr txBox="1">
            <a:spLocks noChangeArrowheads="1"/>
          </p:cNvSpPr>
          <p:nvPr/>
        </p:nvSpPr>
        <p:spPr bwMode="auto">
          <a:xfrm>
            <a:off x="1071538" y="428604"/>
            <a:ext cx="77153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Найдите </a:t>
            </a:r>
            <a:r>
              <a:rPr lang="ru-RU" dirty="0" smtClean="0"/>
              <a:t>наименьшее </a:t>
            </a:r>
            <a:r>
              <a:rPr lang="ru-RU" dirty="0"/>
              <a:t>значение </a:t>
            </a:r>
            <a:r>
              <a:rPr lang="ru-RU" dirty="0" smtClean="0"/>
              <a:t>функции</a:t>
            </a:r>
          </a:p>
          <a:p>
            <a:r>
              <a:rPr lang="ru-RU" dirty="0"/>
              <a:t>н</a:t>
            </a:r>
            <a:r>
              <a:rPr lang="ru-RU" dirty="0" smtClean="0"/>
              <a:t>а отрезке       </a:t>
            </a:r>
            <a:endParaRPr lang="ru-RU" b="1" dirty="0"/>
          </a:p>
        </p:txBody>
      </p:sp>
      <p:sp>
        <p:nvSpPr>
          <p:cNvPr id="10252" name="Text Box 337"/>
          <p:cNvSpPr txBox="1">
            <a:spLocks noChangeArrowheads="1"/>
          </p:cNvSpPr>
          <p:nvPr/>
        </p:nvSpPr>
        <p:spPr bwMode="auto">
          <a:xfrm>
            <a:off x="1187450" y="198913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/>
              <a:t>5</a:t>
            </a:r>
          </a:p>
        </p:txBody>
      </p:sp>
      <p:sp>
        <p:nvSpPr>
          <p:cNvPr id="10253" name="Text Box 338"/>
          <p:cNvSpPr txBox="1">
            <a:spLocks noChangeArrowheads="1"/>
          </p:cNvSpPr>
          <p:nvPr/>
        </p:nvSpPr>
        <p:spPr bwMode="auto">
          <a:xfrm>
            <a:off x="1187450" y="2781300"/>
            <a:ext cx="3577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smtClean="0"/>
              <a:t>9</a:t>
            </a:r>
            <a:endParaRPr lang="ru-RU" sz="2400" b="1" dirty="0"/>
          </a:p>
        </p:txBody>
      </p:sp>
      <p:sp>
        <p:nvSpPr>
          <p:cNvPr id="10254" name="Text Box 339"/>
          <p:cNvSpPr txBox="1">
            <a:spLocks noChangeArrowheads="1"/>
          </p:cNvSpPr>
          <p:nvPr/>
        </p:nvSpPr>
        <p:spPr bwMode="auto">
          <a:xfrm>
            <a:off x="1187450" y="371633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3</a:t>
            </a:r>
          </a:p>
        </p:txBody>
      </p:sp>
      <p:sp>
        <p:nvSpPr>
          <p:cNvPr id="10255" name="Text Box 340"/>
          <p:cNvSpPr txBox="1">
            <a:spLocks noChangeArrowheads="1"/>
          </p:cNvSpPr>
          <p:nvPr/>
        </p:nvSpPr>
        <p:spPr bwMode="auto">
          <a:xfrm>
            <a:off x="1258888" y="4581525"/>
            <a:ext cx="455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-4</a:t>
            </a:r>
          </a:p>
        </p:txBody>
      </p:sp>
      <p:sp>
        <p:nvSpPr>
          <p:cNvPr id="29013" name="AutoShape 34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2781300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29017" name="AutoShape 345"/>
          <p:cNvSpPr>
            <a:spLocks noChangeArrowheads="1"/>
          </p:cNvSpPr>
          <p:nvPr/>
        </p:nvSpPr>
        <p:spPr bwMode="auto">
          <a:xfrm>
            <a:off x="2714612" y="1785926"/>
            <a:ext cx="1944687" cy="720725"/>
          </a:xfrm>
          <a:prstGeom prst="wedgeEllipseCallout">
            <a:avLst>
              <a:gd name="adj1" fmla="val -112762"/>
              <a:gd name="adj2" fmla="val 112894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018" name="AutoShape 34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1989138"/>
            <a:ext cx="360362" cy="503237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1</a:t>
            </a:r>
          </a:p>
        </p:txBody>
      </p:sp>
      <p:sp>
        <p:nvSpPr>
          <p:cNvPr id="29019" name="AutoShape 34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3644900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3</a:t>
            </a:r>
          </a:p>
        </p:txBody>
      </p:sp>
      <p:sp>
        <p:nvSpPr>
          <p:cNvPr id="29020" name="AutoShape 34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4508500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4</a:t>
            </a:r>
          </a:p>
        </p:txBody>
      </p:sp>
      <p:sp>
        <p:nvSpPr>
          <p:cNvPr id="29021" name="AutoShape 349"/>
          <p:cNvSpPr>
            <a:spLocks noChangeArrowheads="1"/>
          </p:cNvSpPr>
          <p:nvPr/>
        </p:nvSpPr>
        <p:spPr bwMode="auto">
          <a:xfrm>
            <a:off x="2643174" y="3643314"/>
            <a:ext cx="2592388" cy="649287"/>
          </a:xfrm>
          <a:prstGeom prst="wedgeEllipseCallout">
            <a:avLst>
              <a:gd name="adj1" fmla="val -86454"/>
              <a:gd name="adj2" fmla="val 11712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29022" name="AutoShape 350"/>
          <p:cNvSpPr>
            <a:spLocks noChangeArrowheads="1"/>
          </p:cNvSpPr>
          <p:nvPr/>
        </p:nvSpPr>
        <p:spPr bwMode="auto">
          <a:xfrm>
            <a:off x="2428860" y="2643182"/>
            <a:ext cx="2736850" cy="576262"/>
          </a:xfrm>
          <a:prstGeom prst="wedgeEllipseCallout">
            <a:avLst>
              <a:gd name="adj1" fmla="val -82656"/>
              <a:gd name="adj2" fmla="val 167782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29023" name="AutoShape 351"/>
          <p:cNvSpPr>
            <a:spLocks noChangeArrowheads="1"/>
          </p:cNvSpPr>
          <p:nvPr/>
        </p:nvSpPr>
        <p:spPr bwMode="auto">
          <a:xfrm>
            <a:off x="2500298" y="1142984"/>
            <a:ext cx="2160587" cy="576263"/>
          </a:xfrm>
          <a:prstGeom prst="wedgeEllipseCallout">
            <a:avLst>
              <a:gd name="adj1" fmla="val -92028"/>
              <a:gd name="adj2" fmla="val 173139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264" name="AutoShape 35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504825" cy="503237"/>
          </a:xfrm>
          <a:prstGeom prst="actionButtonBackPrevious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5" name="AutoShape 353">
            <a:hlinkClick r:id="" action="ppaction://hlinkshowjump?jump=endshow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2" name="Рисунок 21" descr="y~=~5\cos x-6x+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428604"/>
            <a:ext cx="1785950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[-\frac{3\pi }{2};0]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681020"/>
            <a:ext cx="866779" cy="461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Солнце 19">
            <a:hlinkClick r:id="rId4" action="ppaction://hlinksldjump"/>
          </p:cNvPr>
          <p:cNvSpPr/>
          <p:nvPr/>
        </p:nvSpPr>
        <p:spPr>
          <a:xfrm>
            <a:off x="6286512" y="1571612"/>
            <a:ext cx="1928826" cy="1928826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?</a:t>
            </a:r>
            <a:endParaRPr lang="ru-RU" sz="54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0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0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90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3" presetClass="emph" presetSubtype="0" fill="remove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2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0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9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90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90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9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90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018"/>
                  </p:tgtEl>
                </p:cond>
              </p:nextCondLst>
            </p:seq>
          </p:childTnLst>
        </p:cTn>
      </p:par>
    </p:tnLst>
    <p:bldLst>
      <p:bldP spid="29017" grpId="0" animBg="1"/>
      <p:bldP spid="29021" grpId="0" animBg="1"/>
      <p:bldP spid="29021" grpId="1" animBg="1"/>
      <p:bldP spid="29022" grpId="0" animBg="1"/>
      <p:bldP spid="29022" grpId="1" animBg="1"/>
      <p:bldP spid="29023" grpId="0" animBg="1"/>
      <p:bldP spid="29023" grpId="1" animBg="1"/>
      <p:bldP spid="20" grpId="0" animBg="1"/>
      <p:bldP spid="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Алгоритм решения подобных задач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8358" indent="-514350">
              <a:buFont typeface="+mj-lt"/>
              <a:buAutoNum type="arabicPeriod"/>
            </a:pPr>
            <a:r>
              <a:rPr lang="ru-RU" sz="2800" b="1" dirty="0" smtClean="0"/>
              <a:t>Находим производную функции</a:t>
            </a:r>
          </a:p>
          <a:p>
            <a:pPr marL="578358" indent="-514350">
              <a:buFont typeface="+mj-lt"/>
              <a:buAutoNum type="arabicPeriod"/>
            </a:pPr>
            <a:r>
              <a:rPr lang="ru-RU" sz="2800" b="1" dirty="0" smtClean="0"/>
              <a:t>Находим критические  точки функции на данном промежутке:</a:t>
            </a:r>
          </a:p>
          <a:p>
            <a:pPr marL="578358" indent="-514350">
              <a:buFont typeface="+mj-lt"/>
              <a:buAutoNum type="arabicPeriod"/>
            </a:pPr>
            <a:r>
              <a:rPr lang="ru-RU" sz="2800" b="1" dirty="0" smtClean="0"/>
              <a:t> Вычислим  значение функции в этих точках и на концах данного промежутка</a:t>
            </a:r>
          </a:p>
          <a:p>
            <a:pPr marL="578358" indent="-514350">
              <a:buFont typeface="+mj-lt"/>
              <a:buAutoNum type="arabicPeriod"/>
            </a:pPr>
            <a:r>
              <a:rPr lang="ru-RU" sz="2800" b="1" dirty="0" smtClean="0"/>
              <a:t>Из полученных значений выбираем наибольшее или наименьшее                      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6918839" y="1857364"/>
          <a:ext cx="1582251" cy="500066"/>
        </p:xfrm>
        <a:graphic>
          <a:graphicData uri="http://schemas.openxmlformats.org/presentationml/2006/ole">
            <p:oleObj spid="_x0000_s1026" name="Формула" r:id="rId3" imgW="368280" imgH="203040" progId="Equation.3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5786446" y="2786058"/>
          <a:ext cx="2422524" cy="607135"/>
        </p:xfrm>
        <a:graphic>
          <a:graphicData uri="http://schemas.openxmlformats.org/presentationml/2006/ole">
            <p:oleObj spid="_x0000_s1028" name="Формула" r:id="rId4" imgW="596880" imgH="203040" progId="Equation.3">
              <p:embed/>
            </p:oleObj>
          </a:graphicData>
        </a:graphic>
      </p:graphicFrame>
      <p:sp>
        <p:nvSpPr>
          <p:cNvPr id="7" name="Управляющая кнопка: в начало 6">
            <a:hlinkClick r:id="" action="ppaction://hlinkshowjump?jump=lastslideviewed" highlightClick="1"/>
          </p:cNvPr>
          <p:cNvSpPr/>
          <p:nvPr/>
        </p:nvSpPr>
        <p:spPr>
          <a:xfrm>
            <a:off x="285720" y="214290"/>
            <a:ext cx="714380" cy="57150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Другая 2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8ED5F1"/>
      </a:accent3>
      <a:accent4>
        <a:srgbClr val="B5E8F3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78</TotalTime>
  <Words>343</Words>
  <Application>Microsoft Office PowerPoint</Application>
  <PresentationFormat>Экран (4:3)</PresentationFormat>
  <Paragraphs>141</Paragraphs>
  <Slides>8</Slides>
  <Notes>0</Notes>
  <HiddenSlides>1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Яркая</vt:lpstr>
      <vt:lpstr>Формула</vt:lpstr>
      <vt:lpstr>ТРЕНАЖЕР. В11 Наибольшее и наименьшее значение функции</vt:lpstr>
      <vt:lpstr>Слайд 2</vt:lpstr>
      <vt:lpstr>Слайд 3</vt:lpstr>
      <vt:lpstr>Слайд 4</vt:lpstr>
      <vt:lpstr>Слайд 5</vt:lpstr>
      <vt:lpstr>Слайд 6</vt:lpstr>
      <vt:lpstr>Слайд 7</vt:lpstr>
      <vt:lpstr>Алгоритм решения подобных задач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Zver</dc:creator>
  <cp:lastModifiedBy>Администратор</cp:lastModifiedBy>
  <cp:revision>16</cp:revision>
  <dcterms:created xsi:type="dcterms:W3CDTF">2010-02-16T12:39:27Z</dcterms:created>
  <dcterms:modified xsi:type="dcterms:W3CDTF">2015-01-30T10:04:19Z</dcterms:modified>
</cp:coreProperties>
</file>